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9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53" autoAdjust="0"/>
  </p:normalViewPr>
  <p:slideViewPr>
    <p:cSldViewPr snapToGrid="0">
      <p:cViewPr varScale="1">
        <p:scale>
          <a:sx n="66" d="100"/>
          <a:sy n="66" d="100"/>
        </p:scale>
        <p:origin x="-108" y="-7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987849D3-341D-486D-B042-85CD538A4739}" type="datetimeFigureOut">
              <a:rPr lang="en-US"/>
              <a:pPr>
                <a:defRPr/>
              </a:pPr>
              <a:t>5/9/2016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AC19A7-2472-4020-B8F1-41121E7E4E72}" type="slidenum">
              <a:rPr lang="en-US"/>
              <a:pPr>
                <a:defRPr/>
              </a:pPr>
              <a:t>‹#›</a:t>
            </a:fld>
            <a:endParaRPr lang="en-US"/>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50628D1-11E7-4171-93EE-95FF4A4F3B4A}"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5C239AF-20BE-4682-9201-BBC1F1789BA4}" type="slidenum">
              <a:rPr lang="en-US"/>
              <a:pPr>
                <a:defRPr/>
              </a:pPr>
              <a:t>‹#›</a:t>
            </a:fld>
            <a:endParaRPr lang="en-US"/>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9E6BA8C-F4DB-4E7A-8FCA-0ACE849DF796}"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25F8A78-CE95-4A14-9774-90DD3C3034B2}" type="slidenum">
              <a:rPr lang="en-US"/>
              <a:pPr>
                <a:defRPr/>
              </a:pPr>
              <a:t>‹#›</a:t>
            </a:fld>
            <a:endParaRPr lang="en-US"/>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8"/>
          <p:cNvSpPr txBox="1"/>
          <p:nvPr/>
        </p:nvSpPr>
        <p:spPr>
          <a:xfrm>
            <a:off x="1111250" y="787400"/>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fontAlgn="auto">
              <a:spcAft>
                <a:spcPts val="0"/>
              </a:spcAft>
              <a:defRPr/>
            </a:pPr>
            <a:r>
              <a:rPr lang="en-US" sz="8000" dirty="0">
                <a:effectLst/>
                <a:latin typeface="+mn-lt"/>
                <a:cs typeface="+mn-cs"/>
              </a:rPr>
              <a:t>“</a:t>
            </a:r>
          </a:p>
        </p:txBody>
      </p:sp>
      <p:sp>
        <p:nvSpPr>
          <p:cNvPr id="6" name="TextBox 9"/>
          <p:cNvSpPr txBox="1"/>
          <p:nvPr/>
        </p:nvSpPr>
        <p:spPr>
          <a:xfrm>
            <a:off x="10437813" y="2743200"/>
            <a:ext cx="6096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fontAlgn="auto">
              <a:spcAft>
                <a:spcPts val="0"/>
              </a:spcAft>
              <a:defRPr/>
            </a:pPr>
            <a:r>
              <a:rPr lang="en-US" sz="8000" dirty="0">
                <a:effectLst/>
                <a:latin typeface="+mn-lt"/>
                <a:cs typeface="+mn-cs"/>
              </a:rPr>
              <a:t>”</a:t>
            </a:r>
          </a:p>
        </p:txBody>
      </p:sp>
      <p:sp>
        <p:nvSpPr>
          <p:cNvPr id="2" name="Title 1"/>
          <p:cNvSpPr>
            <a:spLocks noGrp="1"/>
          </p:cNvSpPr>
          <p:nvPr>
            <p:ph type="title"/>
          </p:nvPr>
        </p:nvSpPr>
        <p:spPr>
          <a:xfrm>
            <a:off x="1446212" y="365125"/>
            <a:ext cx="9302752" cy="2992904"/>
          </a:xfrm>
        </p:spPr>
        <p:txBody>
          <a:bodyP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Date Placeholder 4"/>
          <p:cNvSpPr>
            <a:spLocks noGrp="1"/>
          </p:cNvSpPr>
          <p:nvPr>
            <p:ph type="dt" sz="half" idx="14"/>
          </p:nvPr>
        </p:nvSpPr>
        <p:spPr/>
        <p:txBody>
          <a:bodyPr/>
          <a:lstStyle>
            <a:lvl1pPr>
              <a:defRPr/>
            </a:lvl1pPr>
          </a:lstStyle>
          <a:p>
            <a:pPr>
              <a:defRPr/>
            </a:pPr>
            <a:fld id="{E7050310-6A71-4B91-8707-C105AE9D868A}" type="datetimeFigureOut">
              <a:rPr lang="en-US"/>
              <a:pPr>
                <a:defRPr/>
              </a:pPr>
              <a:t>5/9/2016</a:t>
            </a:fld>
            <a:endParaRPr lang="en-US"/>
          </a:p>
        </p:txBody>
      </p:sp>
      <p:sp>
        <p:nvSpPr>
          <p:cNvPr id="8" name="Footer Placeholder 5"/>
          <p:cNvSpPr>
            <a:spLocks noGrp="1"/>
          </p:cNvSpPr>
          <p:nvPr>
            <p:ph type="ftr" sz="quarter" idx="15"/>
          </p:nvPr>
        </p:nvSpPr>
        <p:spPr/>
        <p:txBody>
          <a:bodyPr/>
          <a:lstStyle>
            <a:lvl1pPr>
              <a:defRPr/>
            </a:lvl1pPr>
          </a:lstStyle>
          <a:p>
            <a:pPr>
              <a:defRPr/>
            </a:pPr>
            <a:endParaRPr lang="en-US"/>
          </a:p>
        </p:txBody>
      </p:sp>
      <p:sp>
        <p:nvSpPr>
          <p:cNvPr id="9" name="Slide Number Placeholder 6"/>
          <p:cNvSpPr>
            <a:spLocks noGrp="1"/>
          </p:cNvSpPr>
          <p:nvPr>
            <p:ph type="sldNum" sz="quarter" idx="16"/>
          </p:nvPr>
        </p:nvSpPr>
        <p:spPr/>
        <p:txBody>
          <a:bodyPr/>
          <a:lstStyle>
            <a:lvl1pPr>
              <a:defRPr/>
            </a:lvl1pPr>
          </a:lstStyle>
          <a:p>
            <a:pPr>
              <a:defRPr/>
            </a:pPr>
            <a:fld id="{5DD5C181-B072-4623-8EC5-21AA4DA49A93}" type="slidenum">
              <a:rPr lang="en-US"/>
              <a:pPr>
                <a:defRPr/>
              </a:pPr>
              <a:t>‹#›</a:t>
            </a:fld>
            <a:endParaRPr lang="en-US"/>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CC47688-8440-4CD9-B7C0-6648E020F762}"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7B5425E-3108-49D0-96C5-5313AA0A15FB}" type="slidenum">
              <a:rPr lang="en-US"/>
              <a:pPr>
                <a:defRPr/>
              </a:pPr>
              <a:t>‹#›</a:t>
            </a:fld>
            <a:endParaRPr lang="en-US"/>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3" name="Date Placeholder 3"/>
          <p:cNvSpPr>
            <a:spLocks noGrp="1"/>
          </p:cNvSpPr>
          <p:nvPr>
            <p:ph type="dt" sz="half" idx="18"/>
          </p:nvPr>
        </p:nvSpPr>
        <p:spPr/>
        <p:txBody>
          <a:bodyPr/>
          <a:lstStyle>
            <a:lvl1pPr>
              <a:defRPr/>
            </a:lvl1pPr>
          </a:lstStyle>
          <a:p>
            <a:pPr>
              <a:defRPr/>
            </a:pPr>
            <a:fld id="{43CB9394-6107-4FFF-8B23-74FF6EC7438A}" type="datetimeFigureOut">
              <a:rPr lang="en-US"/>
              <a:pPr>
                <a:defRPr/>
              </a:pPr>
              <a:t>5/9/2016</a:t>
            </a:fld>
            <a:endParaRPr lang="en-US"/>
          </a:p>
        </p:txBody>
      </p:sp>
      <p:sp>
        <p:nvSpPr>
          <p:cNvPr id="14" name="Footer Placeholder 4"/>
          <p:cNvSpPr>
            <a:spLocks noGrp="1"/>
          </p:cNvSpPr>
          <p:nvPr>
            <p:ph type="ftr" sz="quarter" idx="19"/>
          </p:nvPr>
        </p:nvSpPr>
        <p:spPr/>
        <p:txBody>
          <a:bodyPr/>
          <a:lstStyle>
            <a:lvl1pPr>
              <a:defRPr/>
            </a:lvl1pPr>
          </a:lstStyle>
          <a:p>
            <a:pPr>
              <a:defRPr/>
            </a:pPr>
            <a:endParaRPr lang="en-US"/>
          </a:p>
        </p:txBody>
      </p:sp>
      <p:sp>
        <p:nvSpPr>
          <p:cNvPr id="16" name="Slide Number Placeholder 5"/>
          <p:cNvSpPr>
            <a:spLocks noGrp="1"/>
          </p:cNvSpPr>
          <p:nvPr>
            <p:ph type="sldNum" sz="quarter" idx="20"/>
          </p:nvPr>
        </p:nvSpPr>
        <p:spPr/>
        <p:txBody>
          <a:bodyPr/>
          <a:lstStyle>
            <a:lvl1pPr>
              <a:defRPr/>
            </a:lvl1pPr>
          </a:lstStyle>
          <a:p>
            <a:pPr>
              <a:defRPr/>
            </a:pPr>
            <a:fld id="{DBF2458F-F17B-4C89-B605-ABA4AE012913}" type="slidenum">
              <a:rPr lang="en-US"/>
              <a:pPr>
                <a:defRPr/>
              </a:pPr>
              <a:t>‹#›</a:t>
            </a:fld>
            <a:endParaRPr lang="en-US"/>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1" name="Text Placeholder 3"/>
          <p:cNvSpPr>
            <a:spLocks noGrp="1"/>
          </p:cNvSpPr>
          <p:nvPr>
            <p:ph type="body" sz="half" idx="18"/>
          </p:nvPr>
        </p:nvSpPr>
        <p:spPr>
          <a:xfrm>
            <a:off x="1332085" y="4873765"/>
            <a:ext cx="2940050" cy="659189"/>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4" name="Text Placeholder 3"/>
          <p:cNvSpPr>
            <a:spLocks noGrp="1"/>
          </p:cNvSpPr>
          <p:nvPr>
            <p:ph type="body" sz="half" idx="19"/>
          </p:nvPr>
        </p:nvSpPr>
        <p:spPr>
          <a:xfrm>
            <a:off x="4567644" y="4873764"/>
            <a:ext cx="2934406" cy="659189"/>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27" name="Text Placeholder 3"/>
          <p:cNvSpPr>
            <a:spLocks noGrp="1"/>
          </p:cNvSpPr>
          <p:nvPr>
            <p:ph type="body" sz="half" idx="20"/>
          </p:nvPr>
        </p:nvSpPr>
        <p:spPr>
          <a:xfrm>
            <a:off x="7804197" y="4873762"/>
            <a:ext cx="2935997" cy="659189"/>
          </a:xfrm>
        </p:spPr>
        <p:txBody>
          <a:bodyPr anchor="t"/>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2" name="Date Placeholder 3"/>
          <p:cNvSpPr>
            <a:spLocks noGrp="1"/>
          </p:cNvSpPr>
          <p:nvPr>
            <p:ph type="dt" sz="half" idx="23"/>
          </p:nvPr>
        </p:nvSpPr>
        <p:spPr/>
        <p:txBody>
          <a:bodyPr/>
          <a:lstStyle>
            <a:lvl1pPr>
              <a:defRPr/>
            </a:lvl1pPr>
          </a:lstStyle>
          <a:p>
            <a:pPr>
              <a:defRPr/>
            </a:pPr>
            <a:fld id="{0851E49F-970C-44B5-A8FD-8D50FD1BFB0E}" type="datetimeFigureOut">
              <a:rPr lang="en-US"/>
              <a:pPr>
                <a:defRPr/>
              </a:pPr>
              <a:t>5/9/2016</a:t>
            </a:fld>
            <a:endParaRPr lang="en-US"/>
          </a:p>
        </p:txBody>
      </p:sp>
      <p:sp>
        <p:nvSpPr>
          <p:cNvPr id="13" name="Footer Placeholder 4"/>
          <p:cNvSpPr>
            <a:spLocks noGrp="1"/>
          </p:cNvSpPr>
          <p:nvPr>
            <p:ph type="ftr" sz="quarter" idx="24"/>
          </p:nvPr>
        </p:nvSpPr>
        <p:spPr/>
        <p:txBody>
          <a:bodyPr/>
          <a:lstStyle>
            <a:lvl1pPr>
              <a:defRPr/>
            </a:lvl1pPr>
          </a:lstStyle>
          <a:p>
            <a:pPr>
              <a:defRPr/>
            </a:pPr>
            <a:endParaRPr lang="en-US"/>
          </a:p>
        </p:txBody>
      </p:sp>
      <p:sp>
        <p:nvSpPr>
          <p:cNvPr id="14" name="Slide Number Placeholder 5"/>
          <p:cNvSpPr>
            <a:spLocks noGrp="1"/>
          </p:cNvSpPr>
          <p:nvPr>
            <p:ph type="sldNum" sz="quarter" idx="25"/>
          </p:nvPr>
        </p:nvSpPr>
        <p:spPr/>
        <p:txBody>
          <a:bodyPr/>
          <a:lstStyle>
            <a:lvl1pPr>
              <a:defRPr/>
            </a:lvl1pPr>
          </a:lstStyle>
          <a:p>
            <a:pPr>
              <a:defRPr/>
            </a:pPr>
            <a:fld id="{C1C258FC-9448-4356-9E51-BF29480FADE2}" type="slidenum">
              <a:rPr lang="en-US"/>
              <a:pPr>
                <a:defRPr/>
              </a:pPr>
              <a:t>‹#›</a:t>
            </a:fld>
            <a:endParaRPr lang="en-US"/>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55EB332-4EFE-4B8F-887B-C284C400ACCC}" type="datetimeFigureOut">
              <a:rPr lang="en-US"/>
              <a:pPr>
                <a:defRPr/>
              </a:pPr>
              <a:t>5/9/2016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51323A-10C1-4995-9795-F271C596C506}" type="slidenum">
              <a:rPr lang="en-US"/>
              <a:pPr>
                <a:defRPr/>
              </a:pPr>
              <a:t>‹#›</a:t>
            </a:fld>
            <a:endParaRPr lang="en-US"/>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01C7542-5A27-47E2-AD88-CDDD897F58D6}" type="datetimeFigureOut">
              <a:rPr lang="en-US"/>
              <a:pPr>
                <a:defRPr/>
              </a:pPr>
              <a:t>5/9/2016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8B162DB-4FFB-463A-8320-706BDCE8BDB8}" type="slidenum">
              <a:rPr lang="en-US"/>
              <a:pPr>
                <a:defRPr/>
              </a:pPr>
              <a:t>‹#›</a:t>
            </a:fld>
            <a:endParaRPr lang="en-US"/>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ED5C7E01-23AC-40BF-800B-34D44E4E6433}" type="datetimeFigureOut">
              <a:rPr lang="en-US"/>
              <a:pPr>
                <a:defRPr/>
              </a:pPr>
              <a:t>5/9/2016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F55E6E-54D7-4845-B9A4-27FD77D8CAF0}" type="slidenum">
              <a:rPr lang="en-US"/>
              <a:pPr>
                <a:defRPr/>
              </a:pPr>
              <a:t>‹#›</a:t>
            </a:fld>
            <a:endParaRPr lang="en-US"/>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43690055-F61B-40F1-A78E-DD1DA72F21DF}" type="datetimeFigureOut">
              <a:rPr lang="en-US"/>
              <a:pPr>
                <a:defRPr/>
              </a:pPr>
              <a:t>5/9/2016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18594F-B53F-477E-A42B-43B494F11DCD}" type="slidenum">
              <a:rPr lang="en-US"/>
              <a:pPr>
                <a:defRPr/>
              </a:pPr>
              <a:t>‹#›</a:t>
            </a:fld>
            <a:endParaRPr lang="en-US"/>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20A3D707-8688-43E8-90F0-5D4F17C0BF35}"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313DA57-435A-4C67-8862-50C4B2651574}" type="slidenum">
              <a:rPr lang="en-US"/>
              <a:pPr>
                <a:defRPr/>
              </a:pPr>
              <a:t>‹#›</a:t>
            </a:fld>
            <a:endParaRPr lang="en-US"/>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anchor="b"/>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423A8817-3927-4E19-AF97-B5C0F5B737CF}" type="datetimeFigureOut">
              <a:rPr lang="en-US"/>
              <a:pPr>
                <a:defRPr/>
              </a:pPr>
              <a:t>5/9/2016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EFDBC4A-D443-4222-86CF-29F2785E3F48}" type="slidenum">
              <a:rPr lang="en-US"/>
              <a:pPr>
                <a:defRPr/>
              </a:pPr>
              <a:t>‹#›</a:t>
            </a:fld>
            <a:endParaRPr lang="en-US"/>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8002433-145A-4F3B-B6D4-0CB7D53DD832}" type="datetimeFigureOut">
              <a:rPr lang="en-US"/>
              <a:pPr>
                <a:defRPr/>
              </a:pPr>
              <a:t>5/9/2016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951BEDE-3BFD-4F60-BADC-BB59A118FF96}" type="slidenum">
              <a:rPr lang="en-US"/>
              <a:pPr>
                <a:defRPr/>
              </a:pPr>
              <a:t>‹#›</a:t>
            </a:fld>
            <a:endParaRPr lang="en-US"/>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B9CB451-DAB0-482D-BBED-71525B48F19A}" type="datetimeFigureOut">
              <a:rPr lang="en-US"/>
              <a:pPr>
                <a:defRPr/>
              </a:pPr>
              <a:t>5/9/2016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899B153-FA06-4D8B-B3AC-2C676D602400}" type="slidenum">
              <a:rPr lang="en-US"/>
              <a:pPr>
                <a:defRPr/>
              </a:pPr>
              <a:t>‹#›</a:t>
            </a:fld>
            <a:endParaRPr lang="en-US"/>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7CE70A4-D21E-4815-A04D-1848984890A2}"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F61F808-34AD-4F61-BA10-91F94537CF70}" type="slidenum">
              <a:rPr lang="en-US"/>
              <a:pPr>
                <a:defRPr/>
              </a:pPr>
              <a:t>‹#›</a:t>
            </a:fld>
            <a:endParaRPr lang="en-US"/>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3E90BF-0F4E-4F72-9A23-98EC97A8905A}" type="datetimeFigureOut">
              <a:rPr lang="en-US"/>
              <a:pPr>
                <a:defRPr/>
              </a:pPr>
              <a:t>5/9/2016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2AE063-DF6A-4A37-B0E1-E611503A0494}" type="slidenum">
              <a:rPr lang="en-US"/>
              <a:pPr>
                <a:defRPr/>
              </a:pPr>
              <a:t>‹#›</a:t>
            </a:fld>
            <a:endParaRPr lang="en-US"/>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9"/>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775" y="1825625"/>
            <a:ext cx="10233025"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smtClean="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cs typeface="+mn-cs"/>
              </a:defRPr>
            </a:lvl1pPr>
          </a:lstStyle>
          <a:p>
            <a:pPr>
              <a:defRPr/>
            </a:pPr>
            <a:fld id="{2C6B24BB-56D0-4030-BE39-B7A649AC2C2E}" type="datetimeFigureOut">
              <a:rPr lang="en-US"/>
              <a:pPr>
                <a:defRPr/>
              </a:pPr>
              <a:t>5/9/2016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smtClean="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latin typeface="+mn-lt"/>
                <a:cs typeface="+mn-cs"/>
              </a:defRPr>
            </a:lvl1pPr>
          </a:lstStyle>
          <a:p>
            <a:pPr>
              <a:defRPr/>
            </a:pPr>
            <a:fld id="{C2E95DCA-C066-41EE-A3B8-CF9BDBC1F58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 id="2147483852" r:id="rId12"/>
    <p:sldLayoutId id="2147483847" r:id="rId13"/>
    <p:sldLayoutId id="2147483848" r:id="rId14"/>
    <p:sldLayoutId id="2147483849" r:id="rId15"/>
    <p:sldLayoutId id="2147483850" r:id="rId16"/>
    <p:sldLayoutId id="2147483851" r:id="rId17"/>
  </p:sldLayoutIdLst>
  <p:transition spd="med">
    <p:fade/>
  </p:transition>
  <p:txStyles>
    <p:titleStyle>
      <a:lvl1pPr algn="l" rtl="0" fontAlgn="base">
        <a:lnSpc>
          <a:spcPct val="90000"/>
        </a:lnSpc>
        <a:spcBef>
          <a:spcPct val="0"/>
        </a:spcBef>
        <a:spcAft>
          <a:spcPct val="0"/>
        </a:spcAft>
        <a:defRPr sz="5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rtl="0" fontAlgn="base">
        <a:lnSpc>
          <a:spcPct val="90000"/>
        </a:lnSpc>
        <a:spcBef>
          <a:spcPct val="0"/>
        </a:spcBef>
        <a:spcAft>
          <a:spcPct val="0"/>
        </a:spcAft>
        <a:defRPr sz="5400">
          <a:solidFill>
            <a:schemeClr val="tx1"/>
          </a:solidFill>
          <a:latin typeface="Corbel" pitchFamily="34" charset="0"/>
        </a:defRPr>
      </a:lvl2pPr>
      <a:lvl3pPr algn="l" rtl="0" fontAlgn="base">
        <a:lnSpc>
          <a:spcPct val="90000"/>
        </a:lnSpc>
        <a:spcBef>
          <a:spcPct val="0"/>
        </a:spcBef>
        <a:spcAft>
          <a:spcPct val="0"/>
        </a:spcAft>
        <a:defRPr sz="5400">
          <a:solidFill>
            <a:schemeClr val="tx1"/>
          </a:solidFill>
          <a:latin typeface="Corbel" pitchFamily="34" charset="0"/>
        </a:defRPr>
      </a:lvl3pPr>
      <a:lvl4pPr algn="l" rtl="0" fontAlgn="base">
        <a:lnSpc>
          <a:spcPct val="90000"/>
        </a:lnSpc>
        <a:spcBef>
          <a:spcPct val="0"/>
        </a:spcBef>
        <a:spcAft>
          <a:spcPct val="0"/>
        </a:spcAft>
        <a:defRPr sz="5400">
          <a:solidFill>
            <a:schemeClr val="tx1"/>
          </a:solidFill>
          <a:latin typeface="Corbel" pitchFamily="34" charset="0"/>
        </a:defRPr>
      </a:lvl4pPr>
      <a:lvl5pPr algn="l" rtl="0" fontAlgn="base">
        <a:lnSpc>
          <a:spcPct val="90000"/>
        </a:lnSpc>
        <a:spcBef>
          <a:spcPct val="0"/>
        </a:spcBef>
        <a:spcAft>
          <a:spcPct val="0"/>
        </a:spcAft>
        <a:defRPr sz="5400">
          <a:solidFill>
            <a:schemeClr val="tx1"/>
          </a:solidFill>
          <a:latin typeface="Corbel" pitchFamily="34" charset="0"/>
        </a:defRPr>
      </a:lvl5pPr>
      <a:lvl6pPr marL="457200" algn="l" rtl="0" fontAlgn="base">
        <a:lnSpc>
          <a:spcPct val="90000"/>
        </a:lnSpc>
        <a:spcBef>
          <a:spcPct val="0"/>
        </a:spcBef>
        <a:spcAft>
          <a:spcPct val="0"/>
        </a:spcAft>
        <a:defRPr sz="5400">
          <a:solidFill>
            <a:schemeClr val="tx1"/>
          </a:solidFill>
          <a:latin typeface="Corbel" pitchFamily="34" charset="0"/>
        </a:defRPr>
      </a:lvl6pPr>
      <a:lvl7pPr marL="914400" algn="l" rtl="0" fontAlgn="base">
        <a:lnSpc>
          <a:spcPct val="90000"/>
        </a:lnSpc>
        <a:spcBef>
          <a:spcPct val="0"/>
        </a:spcBef>
        <a:spcAft>
          <a:spcPct val="0"/>
        </a:spcAft>
        <a:defRPr sz="5400">
          <a:solidFill>
            <a:schemeClr val="tx1"/>
          </a:solidFill>
          <a:latin typeface="Corbel" pitchFamily="34" charset="0"/>
        </a:defRPr>
      </a:lvl7pPr>
      <a:lvl8pPr marL="1371600" algn="l" rtl="0" fontAlgn="base">
        <a:lnSpc>
          <a:spcPct val="90000"/>
        </a:lnSpc>
        <a:spcBef>
          <a:spcPct val="0"/>
        </a:spcBef>
        <a:spcAft>
          <a:spcPct val="0"/>
        </a:spcAft>
        <a:defRPr sz="5400">
          <a:solidFill>
            <a:schemeClr val="tx1"/>
          </a:solidFill>
          <a:latin typeface="Corbel" pitchFamily="34" charset="0"/>
        </a:defRPr>
      </a:lvl8pPr>
      <a:lvl9pPr marL="1828800" algn="l" rtl="0" fontAlgn="base">
        <a:lnSpc>
          <a:spcPct val="90000"/>
        </a:lnSpc>
        <a:spcBef>
          <a:spcPct val="0"/>
        </a:spcBef>
        <a:spcAft>
          <a:spcPct val="0"/>
        </a:spcAft>
        <a:defRPr sz="5400">
          <a:solidFill>
            <a:schemeClr val="tx1"/>
          </a:solidFill>
          <a:latin typeface="Corbel"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audio" Target="NUL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hyperlink" Target="http://www.sansimera.gr/" TargetMode="External"/><Relationship Id="rId2" Type="http://schemas.openxmlformats.org/officeDocument/2006/relationships/hyperlink" Target="http://www.huffingtonpost.g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el.wikipedia.org/wiki/%CE%A3%CE%BF%CE%B2%CE%B9%CE%B5%CF%84%CE%B9%CE%BA%CE%AE_%CE%88%CE%BD%CF%89%CF%83%CE%B7" TargetMode="External"/><Relationship Id="rId2" Type="http://schemas.openxmlformats.org/officeDocument/2006/relationships/hyperlink" Target="https://el.wikipedia.org/wiki/%CE%A8%CF%85%CF%87%CF%81%CF%8C%CF%82_%CE%A0%CF%8C%CE%BB%CE%B5%CE%BC%CE%BF%CF%8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hyperlink" Target="https://el.wikipedia.org/wiki/%CE%A0%CE%BF%CF%81%CF%84%CE%BF%CE%B3%CE%B1%CE%BB%CE%AF%CE%B1" TargetMode="External"/><Relationship Id="rId3" Type="http://schemas.openxmlformats.org/officeDocument/2006/relationships/hyperlink" Target="https://el.wikipedia.org/wiki/%CE%9A%CE%B1%CE%BC%CF%80%CF%8C%CF%84%CE%B6%CE%B7" TargetMode="External"/><Relationship Id="rId7" Type="http://schemas.openxmlformats.org/officeDocument/2006/relationships/hyperlink" Target="https://el.wikipedia.org/wiki/%CE%99%CF%83%CF%80%CE%B1%CE%BD%CE%AF%CE%B1" TargetMode="External"/><Relationship Id="rId2" Type="http://schemas.openxmlformats.org/officeDocument/2006/relationships/hyperlink" Target="https://el.wikipedia.org/wiki/%CE%92%CE%B9%CE%B5%CF%84%CE%BD%CE%AC%CE%BC" TargetMode="External"/><Relationship Id="rId1" Type="http://schemas.openxmlformats.org/officeDocument/2006/relationships/slideLayout" Target="../slideLayouts/slideLayout2.xml"/><Relationship Id="rId6" Type="http://schemas.openxmlformats.org/officeDocument/2006/relationships/hyperlink" Target="https://el.wikipedia.org/wiki/%CE%91%CF%81%CE%B3%CE%B5%CE%BD%CF%84%CE%B9%CE%BD%CE%AE" TargetMode="External"/><Relationship Id="rId5" Type="http://schemas.openxmlformats.org/officeDocument/2006/relationships/hyperlink" Target="https://el.wikipedia.org/wiki/%CE%A7%CE%B9%CE%BB%CE%AE" TargetMode="External"/><Relationship Id="rId4" Type="http://schemas.openxmlformats.org/officeDocument/2006/relationships/hyperlink" Target="https://el.wikipedia.org/wiki/%CE%95%CE%B8%CE%BD%CE%B9%CE%BA%CE%B9%CF%83%CE%BC%CF%8C%CF%82"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el.wikipedia.org/wiki/CIA" TargetMode="External"/><Relationship Id="rId2" Type="http://schemas.openxmlformats.org/officeDocument/2006/relationships/hyperlink" Target="https://el.wikipedia.org/wiki/%CE%97%CE%A0%CE%91"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905125" y="2873375"/>
            <a:ext cx="9144000" cy="1641475"/>
          </a:xfrm>
        </p:spPr>
        <p:txBody>
          <a:bodyPr numCol="1" anchorCtr="0" compatLnSpc="1">
            <a:prstTxWarp prst="textNoShape">
              <a:avLst/>
            </a:prstTxWarp>
          </a:bodyPr>
          <a:lstStyle/>
          <a:p>
            <a:r>
              <a:rPr lang="el-GR" sz="8800" smtClean="0">
                <a:solidFill>
                  <a:srgbClr val="48D8B5"/>
                </a:solidFill>
                <a:effectLst>
                  <a:outerShdw blurRad="38100" dist="38100" dir="2700000" algn="tl">
                    <a:srgbClr val="FFFFFF"/>
                  </a:outerShdw>
                </a:effectLst>
                <a:latin typeface="Arial" charset="0"/>
                <a:cs typeface="Arial" charset="0"/>
              </a:rPr>
              <a:t>ΣΚΟΤΕΙΝΗ ΕΠΤΑΕΤΙΑ</a:t>
            </a:r>
            <a:endParaRPr lang="en-US" sz="8800" smtClean="0">
              <a:solidFill>
                <a:srgbClr val="48D8B5"/>
              </a:solidFill>
              <a:effectLst>
                <a:outerShdw blurRad="38100" dist="38100" dir="2700000" algn="tl">
                  <a:srgbClr val="FFFFFF"/>
                </a:outerShdw>
              </a:effectLst>
              <a:latin typeface="Arial" charset="0"/>
              <a:cs typeface="Arial" charset="0"/>
            </a:endParaRPr>
          </a:p>
        </p:txBody>
      </p:sp>
      <p:sp>
        <p:nvSpPr>
          <p:cNvPr id="3" name="Subtitle 2"/>
          <p:cNvSpPr>
            <a:spLocks noGrp="1"/>
          </p:cNvSpPr>
          <p:nvPr>
            <p:ph type="subTitle" idx="1"/>
          </p:nvPr>
        </p:nvSpPr>
        <p:spPr>
          <a:xfrm>
            <a:off x="2195513" y="3694113"/>
            <a:ext cx="9144000" cy="754062"/>
          </a:xfrm>
        </p:spPr>
        <p:txBody>
          <a:bodyPr/>
          <a:lstStyle/>
          <a:p>
            <a:pPr fontAlgn="auto">
              <a:spcAft>
                <a:spcPts val="0"/>
              </a:spcAft>
              <a:buFont typeface="Arial" panose="020B0604020202020204" pitchFamily="34" charset="0"/>
              <a:buNone/>
              <a:defRPr/>
            </a:pPr>
            <a:endParaRPr lang="en-US" dirty="0"/>
          </a:p>
        </p:txBody>
      </p:sp>
      <p:pic>
        <p:nvPicPr>
          <p:cNvPr id="4" name="Shape">
            <a:hlinkClick r:id="" action="ppaction://media"/>
          </p:cNvPr>
          <p:cNvPicPr>
            <a:picLocks noRot="1" noChangeAspect="1"/>
          </p:cNvPicPr>
          <p:nvPr>
            <a:audioFile r:link="rId1"/>
          </p:nvPr>
        </p:nvPicPr>
        <p:blipFill>
          <a:blip r:embed="rId3"/>
          <a:srcRect/>
          <a:stretch>
            <a:fillRect/>
          </a:stretch>
        </p:blipFill>
        <p:spPr bwMode="auto">
          <a:xfrm>
            <a:off x="9366250" y="5414963"/>
            <a:ext cx="487363" cy="487362"/>
          </a:xfrm>
          <a:prstGeom prst="rect">
            <a:avLst/>
          </a:prstGeom>
          <a:noFill/>
          <a:ln w="9525">
            <a:noFill/>
            <a:miter lim="800000"/>
            <a:headEnd/>
            <a:tailEnd/>
          </a:ln>
        </p:spPr>
      </p:pic>
    </p:spTree>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repeatCount="indefinite" fill="hold" display="0">
                  <p:stCondLst>
                    <p:cond delay="indefinite"/>
                  </p:stCondLst>
                  <p:endCondLst>
                    <p:cond evt="onStopAudio" delay="0">
                      <p:tgtEl>
                        <p:sldTgt/>
                      </p:tgtEl>
                    </p:cond>
                  </p:endCondLst>
                </p:cTn>
                <p:tgtEl>
                  <p:spTgt spid="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Πρώτη δουλειά των πραξικοπηματιών, μόλις επικράτησαν, ήταν να απομονώσουν τον Κωνσταντίνο στο Τατόι και τη Φρειδερίκη στο Ψυχικό. Πρωί της 21ης Απριλίου, ο βασιλιάς μεταφέρθηκε στο Πεντάγωνο όπου του ζητήθηκε να ορκίσει τη νέα «κυβέρνηση». Κατέληξαν σε ένα κυβερνητικό σχήμα, που εκπροσωπούσε και τις δυο πλευρές.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latin typeface="Arial" panose="020B0604020202020204" pitchFamily="34" charset="0"/>
                <a:cs typeface="Arial" panose="020B0604020202020204" pitchFamily="34" charset="0"/>
              </a:rPr>
              <a:t>ΠΗΓΕΣ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fontAlgn="auto">
              <a:spcAft>
                <a:spcPts val="0"/>
              </a:spcAft>
              <a:buFont typeface="Arial" panose="020B0604020202020204" pitchFamily="34" charset="0"/>
              <a:buChar char="•"/>
              <a:defRPr/>
            </a:pPr>
            <a:r>
              <a:rPr lang="en-US" sz="2400" dirty="0" smtClean="0">
                <a:latin typeface="Arial" panose="020B0604020202020204" pitchFamily="34" charset="0"/>
                <a:cs typeface="Arial" panose="020B0604020202020204" pitchFamily="34" charset="0"/>
              </a:rPr>
              <a:t>Historyreport.gr</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Το βήμα της Κυριακής</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Η μηχανή του χρόνου</a:t>
            </a:r>
          </a:p>
          <a:p>
            <a:pPr algn="just" fontAlgn="auto">
              <a:spcAft>
                <a:spcPts val="0"/>
              </a:spcAft>
              <a:buFont typeface="Arial" panose="020B0604020202020204" pitchFamily="34" charset="0"/>
              <a:buChar char="•"/>
              <a:defRPr/>
            </a:pPr>
            <a:r>
              <a:rPr lang="en-US" sz="2400" dirty="0" err="1" smtClean="0">
                <a:latin typeface="Arial" panose="020B0604020202020204" pitchFamily="34" charset="0"/>
                <a:cs typeface="Arial" panose="020B0604020202020204" pitchFamily="34" charset="0"/>
              </a:rPr>
              <a:t>El.Wikipedia</a:t>
            </a:r>
            <a:r>
              <a:rPr lang="en-US" sz="2400" dirty="0" smtClean="0">
                <a:latin typeface="Arial" panose="020B0604020202020204" pitchFamily="34" charset="0"/>
                <a:cs typeface="Arial" panose="020B0604020202020204" pitchFamily="34" charset="0"/>
              </a:rPr>
              <a:t> .gr</a:t>
            </a:r>
          </a:p>
          <a:p>
            <a:pPr algn="just" fontAlgn="auto">
              <a:spcAft>
                <a:spcPts val="0"/>
              </a:spcAft>
              <a:buFont typeface="Arial" panose="020B0604020202020204" pitchFamily="34" charset="0"/>
              <a:buChar char="•"/>
              <a:defRPr/>
            </a:pPr>
            <a:r>
              <a:rPr lang="en-US" sz="2400" dirty="0">
                <a:latin typeface="Arial" panose="020B0604020202020204" pitchFamily="34" charset="0"/>
                <a:cs typeface="Arial" panose="020B0604020202020204" pitchFamily="34" charset="0"/>
              </a:rPr>
              <a:t>:http://</a:t>
            </a:r>
            <a:r>
              <a:rPr lang="en-US" sz="2400" dirty="0" smtClean="0">
                <a:latin typeface="Arial" panose="020B0604020202020204" pitchFamily="34" charset="0"/>
                <a:cs typeface="Arial" panose="020B0604020202020204" pitchFamily="34" charset="0"/>
              </a:rPr>
              <a:t>youtu.be/</a:t>
            </a:r>
            <a:r>
              <a:rPr lang="en-US" sz="2400" dirty="0" err="1" smtClean="0">
                <a:latin typeface="Arial" panose="020B0604020202020204" pitchFamily="34" charset="0"/>
                <a:cs typeface="Arial" panose="020B0604020202020204" pitchFamily="34" charset="0"/>
              </a:rPr>
              <a:t>uAUSdZwKicc</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:Εργασία μαθητών Πειραματικού λυκείου πανεπιστημίου </a:t>
            </a:r>
            <a:r>
              <a:rPr lang="el-GR" sz="2400" dirty="0" smtClean="0">
                <a:latin typeface="Arial" panose="020B0604020202020204" pitchFamily="34" charset="0"/>
                <a:cs typeface="Arial" panose="020B0604020202020204" pitchFamily="34" charset="0"/>
              </a:rPr>
              <a:t>Μακεδονίας</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n-US" sz="2400" dirty="0">
                <a:latin typeface="Arial" panose="020B0604020202020204" pitchFamily="34" charset="0"/>
                <a:cs typeface="Arial" panose="020B0604020202020204" pitchFamily="34" charset="0"/>
                <a:hlinkClick r:id="rId2"/>
              </a:rPr>
              <a:t>http://www.huffingtonpost.gr</a:t>
            </a:r>
            <a:r>
              <a:rPr lang="en-US" sz="2400" dirty="0" smtClean="0">
                <a:latin typeface="Arial" panose="020B0604020202020204" pitchFamily="34" charset="0"/>
                <a:cs typeface="Arial" panose="020B0604020202020204" pitchFamily="34" charset="0"/>
                <a:hlinkClick r:id="rId2"/>
              </a:rPr>
              <a:t>/</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n-US" sz="2400" dirty="0"/>
              <a:t>users.auth.gr</a:t>
            </a:r>
            <a:r>
              <a:rPr lang="en-US" sz="2400" dirty="0" smtClean="0"/>
              <a:t>/</a:t>
            </a:r>
          </a:p>
          <a:p>
            <a:pPr algn="just" fontAlgn="auto">
              <a:spcAft>
                <a:spcPts val="0"/>
              </a:spcAft>
              <a:buFont typeface="Arial" panose="020B0604020202020204" pitchFamily="34" charset="0"/>
              <a:buChar char="•"/>
              <a:defRPr/>
            </a:pPr>
            <a:r>
              <a:rPr lang="en-US" sz="2400" dirty="0">
                <a:latin typeface="Arial" panose="020B0604020202020204" pitchFamily="34" charset="0"/>
                <a:cs typeface="Arial" panose="020B0604020202020204" pitchFamily="34" charset="0"/>
                <a:hlinkClick r:id="rId3"/>
              </a:rPr>
              <a:t>http://www.sansimera.gr</a:t>
            </a:r>
            <a:r>
              <a:rPr lang="en-US" sz="2400" dirty="0" smtClean="0">
                <a:latin typeface="Arial" panose="020B0604020202020204" pitchFamily="34" charset="0"/>
                <a:cs typeface="Arial" panose="020B0604020202020204" pitchFamily="34" charset="0"/>
                <a:hlinkClick r:id="rId3"/>
              </a:rPr>
              <a:t>/</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n-US" sz="2400" dirty="0">
                <a:latin typeface="Arial" panose="020B0604020202020204" pitchFamily="34" charset="0"/>
                <a:cs typeface="Arial" panose="020B0604020202020204" pitchFamily="34" charset="0"/>
              </a:rPr>
              <a:t>http://greekjunda.blogspot.gr/</a:t>
            </a: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Το </a:t>
            </a:r>
            <a:r>
              <a:rPr lang="el-GR" sz="2400" dirty="0">
                <a:latin typeface="Arial" panose="020B0604020202020204" pitchFamily="34" charset="0"/>
                <a:cs typeface="Arial" panose="020B0604020202020204" pitchFamily="34" charset="0"/>
              </a:rPr>
              <a:t>καλοκαίρι, ο Κωνσταντίνος επισκέφτηκε τον Καναδά, όπου έκανε την γκάφα να δηλώσει πως η κυβέρνηση δεν ήταν δική του. Οι πραξικοπηματίες είχαν τον νου τους. Ένα βασιλικό αντιπραξικόπημα οργανώθηκε για τις 13 Δεκεμβρίου του 1967. Οι στρατηγοί φαντάζονταν πως ελέγχανε το στράτευμα. Κι ο Κωνσταντίνος πίστευε πως ο λαός θα του συμπαραστεκόταν. Ξεχνούσε πως ο ίδιος είχε καταργήσει τον νόμιμο πρωθυπουργό της χώρας, Γεώργιο Παπανδρέου.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βασιλικό αντιπραξικόπημα εκδηλώθηκε με ηλίθιο τρόπο και κατέρρευσε αμέσως. Ο Κωνσταντίνος αναγκάστηκε να φύγει στη Ρώμη, ενώ από το ραδιόφωνο αναμεταδιδόταν η ίδια ανακοίνωση: Ότι κινήθηκε ενάντια στη νομιμότητα, ο στρατός δεν τον ακολούθησε κι αυτός το έσκασε «κρυπτόμενος από χωρίου εις χωρίον</a:t>
            </a:r>
            <a:r>
              <a:rPr lang="el-GR" sz="2400" dirty="0" smtClean="0">
                <a:latin typeface="Arial" panose="020B0604020202020204" pitchFamily="34" charset="0"/>
                <a:cs typeface="Arial" panose="020B0604020202020204" pitchFamily="34" charset="0"/>
              </a:rPr>
              <a:t>».</a:t>
            </a:r>
          </a:p>
          <a:p>
            <a:pPr marL="0" indent="0" algn="just">
              <a:spcAft>
                <a:spcPts val="0"/>
              </a:spcAft>
              <a:buFont typeface="Arial" panose="020B0604020202020204" pitchFamily="34" charset="0"/>
              <a:buNone/>
              <a:defRPr/>
            </a:pPr>
            <a:endParaRPr lang="el-GR" sz="2400" dirty="0">
              <a:latin typeface="Arial" panose="020B0604020202020204" pitchFamily="34" charset="0"/>
              <a:cs typeface="Arial" panose="020B0604020202020204" pitchFamily="34" charset="0"/>
            </a:endParaRPr>
          </a:p>
          <a:p>
            <a:pPr algn="just">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Την ίδια μέρα, 13 Δεκεμβρίου, ο στρατηγός Γεώργιος Ζωιτάκης ορκιζόταν αντιβασιλιάς και με τη σειρά του όρκιζε τη νέα κυβέρνηση. Πρωθυπουργός και υπερυπουργός ο Γεώργιος Παπαδόπουλος που παραιτήθηκε από τον στρατό, όπως και οι Νικόλαος Μακαρέζος και Στυλιανός Παττακός.</a:t>
            </a:r>
          </a:p>
          <a:p>
            <a:pPr marL="0" indent="0" fontAlgn="auto">
              <a:spcAft>
                <a:spcPts val="0"/>
              </a:spcAft>
              <a:buFont typeface="Arial" panose="020B0604020202020204" pitchFamily="34" charset="0"/>
              <a:buNone/>
              <a:defRPr/>
            </a:pPr>
            <a:endParaRPr lang="en-US" dirty="0"/>
          </a:p>
        </p:txBody>
      </p:sp>
    </p:spTree>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πρώτο εξάμηνο του 1968 κύλησε ευτυχισμένο για τον δικτάτορα. Στις 20 Ιουνίου, ορκίστηκε η τρίτη χουντική κυβέρνηση, με έντονο πολιτικό προφίλ: Ελάχιστοι στρατιωτικοί υπήρχαν σ’ αυτήν. Με τα ξερονήσια και τις φυλακές γεμάτες, τα στρατοδικεία σε οργασμό και τους βασανιστές του ΕΑΤ-ΕΣΑ σε πλήρη δράση, ο Παπαδόπουλος προσπαθούσε να περάσει στο εξωτερικό την εικόνα του λαοπρόβλητου σωτήρα.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πρώτο χτύπημα ήρθε στις 13 Αυγούστου. Ο Αλέκος Παναγούλης απέτυχε να τινάξει στον αέρα τον δικτάτορα αλλά πέτυχε να διαλαληθεί σ’ όλο τον κόσμο πως ο λαός αντιδρούσε. Πριν να καταλαγιάσουν οι εντυπώσεις, ήρθε το αναπάντεχο: Την 1</a:t>
            </a:r>
            <a:r>
              <a:rPr lang="el-GR" sz="2400" baseline="30000" dirty="0">
                <a:latin typeface="Arial" panose="020B0604020202020204" pitchFamily="34" charset="0"/>
                <a:cs typeface="Arial" panose="020B0604020202020204" pitchFamily="34" charset="0"/>
              </a:rPr>
              <a:t>η</a:t>
            </a:r>
            <a:r>
              <a:rPr lang="el-GR" sz="2400" dirty="0">
                <a:latin typeface="Arial" panose="020B0604020202020204" pitchFamily="34" charset="0"/>
                <a:cs typeface="Arial" panose="020B0604020202020204" pitchFamily="34" charset="0"/>
              </a:rPr>
              <a:t> Νοεμβρίου του 1968, πέθανε σε ηλικία ογδόντα χρόνων ο Γεώργιος Παπανδρέου. Αν και καταργημένος από τις 15 Ιουλίου του 1965, εξακολουθούσε να είναι ο τελευταίος εκλεγμένος πρωθυπουργός της Ελλάδας. Ήταν μια λεπτομέρεια που δεν πρόσεξε η χούντα. Έδωσε άδεια για δημόσια κηδεία</a:t>
            </a:r>
            <a:r>
              <a:rPr lang="el-GR" sz="2400" dirty="0" smtClean="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Στις 3 Νοεμβρίου του 1968, αμέτρητα πλήθη κατέβαιναν προς το κέντρο της Αθήνας για ν’ αποχαιρετήσουν τον νεκρό. Δεξιοί, κεντρώοι κι αριστεροί, παραμερίζοντας τις πολιτικές και ιδεολογικές τους διαφορές, σχημάτισαν μια απέραντη παναθηναϊκή διαδήλωση που εξελίχθηκε σε βροντερό αντιχουντικό συλλαλητήριο.</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επόμενο επεισόδιο θα μπορούσε να είναι και ευτράπελο: Πενήντα μήνες διορισμένος αντιβασιλιάς, ήταν αρκετός χρόνος για να πιστέψει ο Γεώργιος Ζωιτάκης ότι είχε εξουσία. Άρχισε να εκφράζει άποψη για τα διατάγματα, που υπέγραφε. Στις 21 του Μάρτη του 1972, ξύπνησε απλός πολίτης. Νέος αντιβασιλιάς ανέλαβε ο Γεώργιος Παπαδόπουλος. Ένα χρόνο αργότερα, την 1 Ιουνίου του 1973, δημοσιευόταν η συντακτική πράξη, με την οποία η χούντα καταργούσε το πολίτευμα της βασιλευόμενης δημοκρατίας, κήρυσσε έκπτωτο τον Κωνσταντίνο και τους διαδόχους του και εγκαθίδρυε προεδρική κοινοβουλευτική δημοκρατία με προσωρινό πρόεδρο τον ίδιο τον Γεώργιο Παπαδόπουλο. Ένα στημένο δημοψήφισμα, στις 29 Ιουλίου του 1973, τα επικύρωσε όλα μαζί: Σύνταγμα, πρόεδρο (Γ. Παπαδόπουλος) και αντιπρόεδρο (Οδ. Αγγελής).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Ξεκίνησε η πορεία προς τη «φιλελευθεροποίηση». Στις 19 Αυγούστου, σε επίσημη τελετή στη μητρόπολη, ο Γεώργιος Παπαδόπουλος ορκιζόταν πίστη στο σύνταγμα (!), ως εκλεγμένος πρόεδρος της δημοκρατίας. Την 1</a:t>
            </a:r>
            <a:r>
              <a:rPr lang="el-GR" sz="2400" baseline="30000" dirty="0">
                <a:latin typeface="Arial" panose="020B0604020202020204" pitchFamily="34" charset="0"/>
                <a:cs typeface="Arial" panose="020B0604020202020204" pitchFamily="34" charset="0"/>
              </a:rPr>
              <a:t>η</a:t>
            </a:r>
            <a:r>
              <a:rPr lang="el-GR" sz="2400" dirty="0">
                <a:latin typeface="Arial" panose="020B0604020202020204" pitchFamily="34" charset="0"/>
                <a:cs typeface="Arial" panose="020B0604020202020204" pitchFamily="34" charset="0"/>
              </a:rPr>
              <a:t> Οκτωβρίου, ανέθετε στον Σπύρο Μαρκεζίνη την εντολή να σχηματίσει πολιτική κυβέρνηση. Μια βδομάδα αργότερα, στις 8 Οκτωβρίου, η πολιτική κυβέρνηση ορκιζόταν.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Οι φοιτητές ήταν αυτοί που ανέλαβαν ν’ αποκαλύψουν το αληθινό πρόσωπο της δήθεν πολιτικής κυβέρνησης. Mια πρώτη επαναστατική τους απόπειρα, όταν κατέλαβαν το κτίριο της Νομικής στις 23 Φεβρουαρίου του 1973, είχε χτυπηθεί από τη χούντα. Όμως, τώρα, τα πράγματα ήταν διαφορετικά. Με κινητήρια δύναμη τα αριστερά γκρουπούσκουλα, οι γενικές συνελεύσεις ενέκριναν ψηφίσματα, που διατύπωναν σειρά αιτημάτων. Όλα συνοψίζονταν στο τρίπτυχο «Ψωμί - Παιδεία – Ελευθερία».</a:t>
            </a:r>
          </a:p>
          <a:p>
            <a:pPr algn="just">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Στις 15 </a:t>
            </a:r>
            <a:r>
              <a:rPr lang="el-GR" sz="2400" dirty="0" smtClean="0">
                <a:latin typeface="Arial" panose="020B0604020202020204" pitchFamily="34" charset="0"/>
                <a:cs typeface="Arial" panose="020B0604020202020204" pitchFamily="34" charset="0"/>
              </a:rPr>
              <a:t>Νοεμβρίου, </a:t>
            </a:r>
            <a:r>
              <a:rPr lang="el-GR" sz="2400" dirty="0">
                <a:latin typeface="Arial" panose="020B0604020202020204" pitchFamily="34" charset="0"/>
                <a:cs typeface="Arial" panose="020B0604020202020204" pitchFamily="34" charset="0"/>
              </a:rPr>
              <a:t>το Πολυτεχνείο ασφυκτιούσε από το πλήθος των φοιτητών που είχαν μαζευτεί. Οι εκλεγμένες Επιτροπές Αγώνα προχώρησαν στη δημιουργία μιας, επίσης εκλεγμένης, Συντονιστικής Επιτροπής. Την ίδια μέρα, η Συντονιστική Επιτροπή έπαιρνε την πρώτη της απόφαση:</a:t>
            </a:r>
          </a:p>
          <a:p>
            <a:pPr fontAlgn="auto">
              <a:spcAft>
                <a:spcPts val="0"/>
              </a:spcAft>
              <a:buFont typeface="Arial" panose="020B0604020202020204" pitchFamily="34" charset="0"/>
              <a:buChar char="•"/>
              <a:defRPr/>
            </a:pPr>
            <a:endParaRPr lang="en-US" dirty="0"/>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a:p>
          <a:p>
            <a:pPr marL="0" indent="0" fontAlgn="auto">
              <a:spcAft>
                <a:spcPts val="0"/>
              </a:spcAft>
              <a:buFont typeface="Arial" panose="020B0604020202020204" pitchFamily="34" charset="0"/>
              <a:buNone/>
              <a:defRPr/>
            </a:pPr>
            <a:endParaRPr lang="el-GR" dirty="0" smtClean="0"/>
          </a:p>
          <a:p>
            <a:pPr algn="just" fontAlgn="auto">
              <a:spcAft>
                <a:spcPts val="0"/>
              </a:spcAft>
              <a:buFont typeface="Arial" panose="020B0604020202020204" pitchFamily="34" charset="0"/>
              <a:buChar char="•"/>
              <a:defRPr/>
            </a:pPr>
            <a:r>
              <a:rPr lang="el-GR" sz="6000" dirty="0">
                <a:solidFill>
                  <a:srgbClr val="FF0000"/>
                </a:solidFill>
                <a:latin typeface="Arial" panose="020B0604020202020204" pitchFamily="34" charset="0"/>
                <a:cs typeface="Arial" panose="020B0604020202020204" pitchFamily="34" charset="0"/>
              </a:rPr>
              <a:t>Κατάληψη του Πολυτεχνείου</a:t>
            </a:r>
            <a:r>
              <a:rPr lang="el-GR" sz="6000" dirty="0">
                <a:solidFill>
                  <a:schemeClr val="accent1">
                    <a:lumMod val="75000"/>
                  </a:schemeClr>
                </a:solidFill>
                <a:latin typeface="Arial" panose="020B0604020202020204" pitchFamily="34" charset="0"/>
                <a:cs typeface="Arial" panose="020B0604020202020204" pitchFamily="34" charset="0"/>
              </a:rPr>
              <a:t>.</a:t>
            </a:r>
            <a:endParaRPr lang="en-US" sz="6000"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χούντα των συνταγματαρχών δεν άργησε να συνέλθει από την πρώτη έκπληξη. Ελεύθεροι σκοπευτές ακροβολίστηκαν στις ταράτσες των γύρω κτιρίων. Άρχισαν να χτυπούν στο ψαχνό. Οι πρώτοι νεκροί και τραυματίες έβαψαν με το αίμα τους τον χώρο. Όμως, ο λαός δεν έμενε αργός. Ομάδες έσπευδαν να ενωθούν με τους φοιτητές. Εργάτες, υπάλληλοι, επιστήμονες. Ακόμη και αγρότες από κοντινές περιοχές. Το κεντρικό σύνθημα «Ψωμί - Παιδεία – Ελευθερία» γέμιζε τους τοίχους αλλά και τις πλευρές των λεωφορείων και τρόλεϊ. Η εξέγερση γενικευόταν, ξεπερνούσε τα φοιτητικά όρια, γινόταν παλλαϊκή.</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ΣΚΟΤΕΙΝΗ ΕΠΤΑΕΤΙΑ</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marL="0" indent="0" fontAlgn="auto">
              <a:spcAft>
                <a:spcPts val="0"/>
              </a:spcAft>
              <a:buFont typeface="Arial" panose="020B0604020202020204" pitchFamily="34" charset="0"/>
              <a:buNone/>
              <a:defRPr/>
            </a:pPr>
            <a:r>
              <a:rPr lang="el-GR" sz="1200" b="1" dirty="0" smtClean="0">
                <a:solidFill>
                  <a:schemeClr val="accent2">
                    <a:lumMod val="75000"/>
                  </a:schemeClr>
                </a:solidFill>
                <a:latin typeface="Arial" panose="020B0604020202020204" pitchFamily="34" charset="0"/>
                <a:cs typeface="Arial" panose="020B0604020202020204" pitchFamily="34" charset="0"/>
              </a:rPr>
              <a:t>ΜΑΘΗΤΕΣ Β ΛΥΚΕΙΟΥ </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ΔΗΜΑΣ ΣΠΥΡΟΣ – ΠΥΡΡΟΣ				ΣΤΑΧΤΟΥΡΗΣ ΔΙΟΓΕΝΗΣ - ΜΙΧΑΛΗΣ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ΔΗΜΗΤΡΙΟΥ ΑΡΓΥΡΗΣ – ΔΗΜΗΤΡΗΣ              			ΣΤΕΡΓΙΑΚΗΣ ΝΙΚΟΣ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ΖΑΡΖΑΝΗΣ ΧΡΗΣΤΟΣ					ΤΖΑΒΑΡΑ ΙΩΣΗΦΙΝΑ</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ΖΕΦΑΪ ΜΙΧΑΛΗΣ- ΑΡΜΑΝΤΟ				ΤΖΙΡΙΤΑΣ ΠΑΝΑΓΙΩΤΗΣ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ΚΟΥΡΟΥΣΙΑΣ ΗΡΑΚΛΗΣ					ΤΣΑΜΙΧΑ ΒΑΣΙΛΙΚΗ</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ΚΩΝΣΤΑΝΤΙΝΙΔΗ ΔΗΜΗΤΡΑ- ΜΥΡΤΩ				ΤΣΙΑΠΑΣ ΓΙΩΡΓΟΣ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ΛΑΪΝΟΠΟΥΛΟΣ ΑΝΤΩΝΗΣ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ΜΑΡΑΓΚΟΖΑΚΗΣ ΣΠΥΡΟΣ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ΜΠΑΚΑΤΣΕΛΟΣ ΣΤΑΜΑΤΗΣ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ΜΠΑΡΜΠΟΠΟΥΛΟΣ ΓΙΩΡΓΟΣ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ΜΠΕΤΙΚΟΓΛΟΥ ΒΙΚΤΩΡΑΣ – ΓΟΥΛΙΕΛΜΟΣ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ΝΕΓΚΑ ΛΥΔΙΑ</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ΠΑΠΑΔΟΠΟΥΛΟΣ ΝΙΚΟΣ</a:t>
            </a:r>
          </a:p>
          <a:p>
            <a:pPr marL="0" indent="0" fontAlgn="auto">
              <a:spcAft>
                <a:spcPts val="0"/>
              </a:spcAft>
              <a:buFont typeface="Arial" panose="020B0604020202020204" pitchFamily="34" charset="0"/>
              <a:buNone/>
              <a:defRPr/>
            </a:pPr>
            <a:r>
              <a:rPr lang="el-GR" sz="1200" dirty="0" smtClean="0">
                <a:latin typeface="Arial" panose="020B0604020202020204" pitchFamily="34" charset="0"/>
                <a:cs typeface="Arial" panose="020B0604020202020204" pitchFamily="34" charset="0"/>
              </a:rPr>
              <a:t>ΠΑΠΑΔΟΠΟΥΛΟΥ ΣΟΦΙΑ</a:t>
            </a:r>
            <a:endParaRPr lang="en-US" sz="12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Μεσάνυχτα 16 προς 17 Νοεμβρίου βγήκαν τα τανκς. Κύκλωσαν το Πολυτεχνείο. Ξημέρωνε 17 του μήνα, όταν ένα τανκ όρμησε και γκρέμισε την πύλη του Πολυτεχνείου, περνώντας και πάνω από τα σώματα εκείνων που είχαν σκαρφαλώσει σ’ αυτήν. Ακολούθησε μακελειό. Ο στρατιωτικός νόμος επανήλθε. Η χούντα ανακοίνωσε 16 νεκρούς. Ακόμα και σήμερα, κανένας δεν ξέρει πόσοι ακριβώς ήταν.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Στις 24 Νοεμβρίου, ο υπουργός Δημόσιας Τάξης παραιτήθηκε. Ο νέος που ορκίστηκε, δεν πρόλαβε ν’ αναλάβει. Νύχτα, 24 προς 25 Νοεμβρίου 1973, τα τανκς ξαναβγήκαν. Ήταν το πραξικόπημα του Δημήτριου Ιωαννίδη, του αόρατου δικτάτορα, όπως αποκλήθηκε. Πρωί, 25 του μήνα, ο Φαίδων Γκιζίκης ορκιζόταν πρόεδρος της δημοκρατίας και όρκιζε την κυβέρνηση του Αδαμάντιου Ανδρουτσόπουλου. Στις 27, δημοσιευόταν το διάταγμα, με το οποίο ο πρόεδρος της δημοκρατίας έπαιρνε και τον βαθμό του στρατηγού. Απερίσπαστη πια, η χούντα ετοίμασε το έγκλημα της Κύπρου. Αυτό, στο οποίο ο Παπαδόπουλος είχε αποτύχει:</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πρώτη απόπειρα κατά της ζωής του προέδρου της Κυπριακής Δημοκρατίας αρχιεπισκόπου Μακαρίου είχε γίνει στις 8 Μαρτίου του 1970. Η δεύτερη, τρεισήμισι χρόνια αργότερα, στις 7 Οκτωβρίου του 1973. Η τρίτη ήταν πιο δραστική: Το πρωί της Δευτέρας, 15 Ιουλίου του 1974, το εναντίον του πραξικόπημα είχε ξεκινήσει. Επικράτησε αλλά ο Μακάριος διέφυγε: Τη νύχτα, πετούσε για τη Μάλτα.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 Νίκος Σαμψών διορίστηκε «πρόεδρος της Κυπριακής Δημοκρατίας». Για τους Τούρκους, όλα αυτά αποτελούσαν χρυσή ευκαιρία που δεν άφησαν να πάει χαμένη. Στις 4.30’ το πρωί του Σαββάτου, 20 Ιουλίου, η Τουρκία «επενέβαινε με το δικαίωμα της εγγυήτριας δύναμης». Με εισβολή. Το σχέδιο «Αττίλας» έχει ξεκινήσει. Ως τις 9 το πρωί, στην Κυρήνεια, είχαν αποβιβαστεί 3.000 Τούρκοι. Την ώρα εκείνη κηρύχθηκε στην Κύπρο η επιστράτευση.</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Στην Αθήνα, κηρύχθηκε στις 11. Για τη χούντα, ήταν η αρχή του τέλους, καθώς η ιεραρχία στο στράτευμα έπρεπε να αποκατασταθεί. Οι απόστρατοι, που διώχτηκαν, επέστρεψαν. Μπορεί να βασίλευε το χάος αλλά οι συνταγματάρχες έπρεπε να υπακούουν στους ανωτέρους τους. Στην Κύπρο, οι Τούρκοι προχωρούσαν. Την Κυριακή, 21 του μήνα, συνέχιζαν την προέλασή τους. Τα μεσάνυχτα, ο υφυπουργός Εξωτερικών των Ηνωμένων Πολιτειών, Τζόζεφ Σίσκο, που βρισκόταν στην Αθήνα, πρότεινε συμφωνία για κατάπαυση πυρός. Συμφωνήθηκε να ισχύσει από τις 4 το απόγευμα της Δευτέρας, 22 του Ιουλίου.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Στην Αθήνα, οι επιστρατευμένοι αλλά και χουντικοί αξιωματικοί πολιορκούσαν το Πεντάγωνο απαιτώντας δράση και αποφάσεις. Πέτυχαν να γίνει μια πλατειά σύσκεψη. Αποφασίστηκε να κληθούν και πολιτικοί. Στις Ηνωμένες Πολιτείες, ο Χένρι Κίσινγκερ προανάγγελλε πολιτική μεταβολή στην Ελλάδα.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ασυνήθιστη δραστηριότητα του πρεσβευτή των Ηνωμένων Πολιτειών στη Λευκωσία, Ρότζερ Ντέιβις, το πρωί της Τρίτης, 23 Ιουλίου, κατέληξε στην παραίτηση του Νίκου Σαμψών, ενώ προσωρινός πρόεδρος της Κυπριακής Δημοκρατίας ορκιζόταν ο Γλαύκος Κληρίδης. Στην Αθήνα, οι εκπρόσωποι του πολιτικού κόσμου κλήθηκαν σε σύσκεψη στο κτίριο της Βουλής. Κράτησε ως αργά. Ο Ευάγγελος Αβέρωφ πρότεινε να κληθεί ο Κωνσταντίνος Καραμανλής. Ο Γκιζίκης αποδέχτηκε και τηλεφώνησε στο Παρίσι.</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Το </a:t>
            </a:r>
            <a:r>
              <a:rPr lang="el-GR" sz="2400" dirty="0">
                <a:latin typeface="Arial" panose="020B0604020202020204" pitchFamily="34" charset="0"/>
                <a:cs typeface="Arial" panose="020B0604020202020204" pitchFamily="34" charset="0"/>
              </a:rPr>
              <a:t>αεροπλάνο έφτασε στο αεροδρόμιο του Ελληνικού, στις 2 το πρωί. Μέσα στην άγρια νύχτα, ο Κωνσταντίνος Καραμανλής, ο άνθρωπος που έλειπε έντεκα χρόνια από την πατρίδα του, βγήκε από το αεροπλάνο κι έμεινε άφωνος στο κεφαλόσκαλο. Χιλιάδες άνθρωποι τον περίμεναν. Χιλιάδες άλλοι έρχονταν να προστεθούν. Κατάφερε να πει δυο λόγια, που κανένας δεν άκουσε.</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Στις 4.15 το πρωί της Τετάρτης, 24 του Ιουλίου του 1974,ορκιζόταν πρωθυπουργός μπροστά στον στρατηγό Φαίδωνα Γκιζίκη. Δώδεκα ώρες αργότερα, στις 4.15 το απόγευμα, ορκιζόταν το πρώτο κλιμάκιο της κυβέρνησης εθνικής ενότητας. Οι φυλακές άνοιξαν, οι εκτοπισμένοι γύρισαν. O τόπος άρχισε να μπαίνει σε ομαλή πορεία.</a:t>
            </a:r>
          </a:p>
          <a:p>
            <a:pPr marL="0" indent="0" algn="just">
              <a:spcAft>
                <a:spcPts val="0"/>
              </a:spcAft>
              <a:buFont typeface="Arial" panose="020B0604020202020204" pitchFamily="34" charset="0"/>
              <a:buNone/>
              <a:defRPr/>
            </a:pPr>
            <a:r>
              <a:rPr lang="el-GR" sz="2400" b="1" dirty="0">
                <a:latin typeface="Arial" panose="020B0604020202020204" pitchFamily="34" charset="0"/>
                <a:cs typeface="Arial" panose="020B0604020202020204" pitchFamily="34" charset="0"/>
              </a:rPr>
              <a:t> </a:t>
            </a:r>
            <a:endParaRPr lang="el-GR" sz="2400" dirty="0">
              <a:latin typeface="Arial" panose="020B0604020202020204" pitchFamily="34" charset="0"/>
              <a:cs typeface="Arial" panose="020B0604020202020204" pitchFamily="34" charset="0"/>
            </a:endParaRPr>
          </a:p>
          <a:p>
            <a:pPr fontAlgn="auto">
              <a:spcAft>
                <a:spcPts val="0"/>
              </a:spcAft>
              <a:buFont typeface="Arial" panose="020B0604020202020204" pitchFamily="34" charset="0"/>
              <a:buChar char="•"/>
              <a:defRPr/>
            </a:pPr>
            <a:endParaRPr lang="en-US" dirty="0"/>
          </a:p>
        </p:txBody>
      </p:sp>
    </p:spTree>
  </p:cSld>
  <p:clrMapOvr>
    <a:masterClrMapping/>
  </p:clrMapOvr>
  <p:transition spd="med">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600"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sz="3600" dirty="0" smtClean="0">
                <a:solidFill>
                  <a:schemeClr val="accent2">
                    <a:lumMod val="75000"/>
                  </a:schemeClr>
                </a:solidFill>
                <a:latin typeface="Arial" panose="020B0604020202020204" pitchFamily="34" charset="0"/>
                <a:cs typeface="Arial" panose="020B0604020202020204" pitchFamily="34" charset="0"/>
              </a:rPr>
              <a:t>;&gt;&gt;</a:t>
            </a:r>
            <a:endParaRPr lang="en-US" sz="36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Η Χούντα ή αλλιώς η Δικτατορία των Συνταγματαρχών έλαβε χώρα στην Ελλάδα στις 21</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Απριλίου του 1967 κα διήρκησε για επτά χρόνια , μέχρι τις 23 Ιουλίου του 1974 όπου και</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αποκαταστάθηκε η Δημοκρατία .</a:t>
            </a:r>
          </a:p>
          <a:p>
            <a:pPr algn="just" fontAlgn="auto">
              <a:spcAft>
                <a:spcPts val="0"/>
              </a:spcAft>
              <a:buFont typeface="Arial" panose="020B0604020202020204" pitchFamily="34" charset="0"/>
              <a:buChar char="•"/>
              <a:defRPr/>
            </a:pP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Ένα ερώτημα που μένει δίχως επαρκή απάντηση συνήθως στα σχολεία είναι το « Γιατί ο</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Παπαδόπουλος έριξε την κυβέρνηση ;» και δυστυχώς το «ήταν εγωιστής και φιλόδοξος»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δεν είναι ικανοποιητική απάντηση.</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sz="3200" b="1"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οκταετία του Κωνσταντίνου Καραμανλή άρχισε τον Οκτώβριο του 1955, με τον θάνατο του Αλέξανδρου Παπάγου, την από τα ανάκτορα πρόσκλησή του στην πρωθυπουργία και την ίδρυση της ΕΡΕ. Ήταν τα χρόνια που η ταμπέλα «εθνικόφρων» μετατρεπόταν σε διαβατήριο για την κοινωνική ανόρθωση και η κατηγορία «δημοκράτης» αρκούσε για να φιλοξενηθεί κάποιος στα αστυνομικά τμήματα, να υφίσταται ξυλοδαρμούς και ελέγχους της ιδιωτικής του ζωής και να αντιμετωπίζει προβλήματα στη δουλειά του (στον ιδιωτικό τομέα, αν είχε, μια και ο δημόσιος ήταν έτσι κι αλλιώς φέουδο των εθνικοφρόνων).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Αυτό που παίζει μεγάλο ρόλο στην εξέλιξη των γεγονότων είναι η περίοδος στην οποία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έγιναν . Το 1967 βρισκόμαστε στην μέση του Ψυχρού Πολέμου και ανάμεσα στον πόλεμο</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μεταξύ Δύσης και Ανατολής η ελληνική δικτατορία μπορεί να θεωρηθεί άλλο ένα επεισόδιο</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αυτής της διαμάχης. Η προσπάθεια της Σοβιετικής Ένωσης  να προσεταιριστεί έθνη στη</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πολιτική σφαίρα επιρροής της, ενισχύοντας φιλοσοβιετικές και φιλοκομμουνιστικές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ομάδες, συχνά οδηγούσε σε αντίδραση από τη μεριά των Δυτικών και κυρίως των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Αμερικανών που ήταν επικεφαλής του δυτικού συνασπισμού σε όμοιες αντίστοιχες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ενέργειες.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Στην περίπτωση της Ελλάδας, όπως και στην Ισπανία και στην Πορτογαλία, οι</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στρατιωτικοί ανέλαβαν να αντιμετωπίσουν αυτό που εκλάμβαναν ως κομμουνιστικό</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κίνδυνο με περιορισμό των πολιτικών ελευθεριών και εγκαθίδρυση δικτατοριών. Σε αυτήν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την δράση τους είχαν συχνά την σιωπηρή ανοχή έως και σε μερικές περιπτώσεις, την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ανοιχτή συμπαράσταση της Δύσης, και κυρίως των ΗΠΑ, μέχρι ακόμα και την ωμή</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παρέμβαση της CIA και των παραγόντων της.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Πέρα όμως από τους εξωτερικούς παράγοντες υπήρχαν και άλλοι στο εσωτερικό της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Ελλάδος:</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α) Πολιτικοί Λόγοι:</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Με την απελευθέρωση της Ελλάδας από τις δυνάμεις του Άξονα,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ξεκίνησε εμφύλιος πόλεμος (1946-1949) μεταξύ των κομμουνιστικών δυνάμεων ΕΑΜ-</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ΕΛΑΣ και του εθνικού στρατού, που είχε την άμεση υποστήριξη των Άγγλων και</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Αμερικανών. Με την παράδοση των όπλων από πλευράς των κομμουνιστών, άρχισε να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συντηρείται από τις ελληνικές κυβερνήσεις κλίμα τρομοκρατίας και κατάσταση έκτακτης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ανάγκης για τυχόν κομμουνιστική επανάσταση. </a:t>
            </a:r>
            <a:endParaRPr lang="en-US" sz="2400" dirty="0" smtClean="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Επιπλέον, έως το 1961, με ευθύνη και</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πρωτοβουλία της κυβέρνησης Καραμανλή, δημιουργήθηκε μηχανισμός ελέγχου του Τύπου</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και της πληροφόρησης, με σκοπό τη στήριξη ενός ουσιαστικά αυταρχικού καθεστώτος. Ο</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μηχανισμός αυτός αποτελούνταν από στρατιωτικούς και Έλληνες και ξένους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δημοσιογράφους, οι μισθοί των οποίων καλύπτονταν από μυστικά κονδύλια της Γενικής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Διεύθυνσης Τύπου και Πληροφοριών (ΓΔΤΠ) και της Κεντρικής Υπηρεσίας Πληροφοριών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(ΚΥΠ). Οι αξιωματικοί που αποτελούσαν το μηχανισμό αυτό αξιοποίησαν αργότερα την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εμπειρία τους επιβάλλοντας τη δικτατορία. </a:t>
            </a:r>
            <a:endParaRPr lang="en-US" sz="2400" dirty="0" smtClean="0">
              <a:latin typeface="Arial" panose="020B0604020202020204" pitchFamily="34" charset="0"/>
              <a:cs typeface="Arial" panose="020B0604020202020204" pitchFamily="34" charset="0"/>
            </a:endParaRPr>
          </a:p>
          <a:p>
            <a:pPr fontAlgn="auto">
              <a:spcAft>
                <a:spcPts val="0"/>
              </a:spcAft>
              <a:buFont typeface="Arial" panose="020B0604020202020204" pitchFamily="34" charset="0"/>
              <a:buChar char="•"/>
              <a:defRPr/>
            </a:pPr>
            <a:endParaRPr lang="en-US" dirty="0"/>
          </a:p>
        </p:txBody>
      </p:sp>
    </p:spTree>
  </p:cSld>
  <p:clrMapOvr>
    <a:masterClrMapping/>
  </p:clrMapOvr>
  <p:transition spd="med">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Μέσα στον στρατό υπήρχε παράνομη οργάνωση αξιωματικών, με το όνομα ΙΔΕΑ, που είχε</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σχέδιο πραξικοπήματος. Μέσα στον ΙΔΕΑ, δρούσε ο αξιωματικός Γεώργιος Παπαδόπουλος,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ως υφιστάμενος του στρατηγού Νάτσινα. Οι μηχανισμοί αυτοί, ενεργοποιήθηκαν, ή μάλλον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πήραν την εντολή να ενεργοποιηθούν, από τον Τζον Μόρι, πράκτορα της CIA στην Αθήνα,κατ΄ αρχήν για την ανατροπή της κυβέρνησης του Γεωργίου Παπανδρέου, στη συνέχεια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όμως με κύριο στόχο την επιβολή πραξικοπηματικής κυβέρνησης, αποτελούμενης μόνο από</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στρατιωτικούς.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Τον Ιούλιο του 1965 σημειώθηκε σοβαρό ρήγμα στις τάξεις του κυβερνώντος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κόμματος Ένωση Κέντρου, γνωστό στη σύγχρονη ιστορία της Ελλάδας με τον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όρο Αποστασία του 1965 ή Ιουλιανά. Αφορμή υπήρξε η απόφαση του Γεωργίου</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Παπανδρέου να αντικαταστήσει τον Πέτρο Γαρουφαλιά από το Υπουργείο </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Εθνικής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Αμύνης και η άρνηση του τότε Βασιλιά Κωνσταντίνου να υπογράψει το σχετικό διάταγμα,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αν ο διάδοχος του Γαρουφαλιά δεν απολάμβανε της απόλυτης εμπιστοσύνης του. </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β)Οικονομικά Αίτια:</a:t>
            </a:r>
            <a:endParaRPr lang="en-US"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 Όταν η Ένωση Κέντρου ανήλθε στην εξουσία, ο Παπανδρέου είχε</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επιβάλει στον εκατομμυριούχο μεγαλοεπενδυτή Τομ Πάπας την επαναδιαπραγμάτευση</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των συμβάσεων για τα διυλιστήρια της ESSO (της σημερινής ΕΚΟ). «Ο Πάπας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αντέδρασε και πίεζε την ελληνική κυβέρνηση, μέσω των διασυνδέσεων που είχε με την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κυβέρνηση των ΗΠΑ, να σταματήσει τις σοσιαλιστικές μεταρρυθμίσεις»  Τελικά το</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φθινόπωρο του 1964, η κυβέρνηση της Ένωσης Κέντρου υποχρέωσε τον Τομ Πάπας να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υπογράψει νέα σύμβαση με την ESSO PAPAS, καταργώντας τα περισσότερα από τα</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μονοπώλια που είχε».</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Η CIA, η πολυεθνική Esso και το αφεντικό της δεν υποχώρησαν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αλλά υπονόμευαν την κυβέρνηση Παπανδρέου, ενώ «... τη σχέση του με τη CIA</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παραδέχθηκε ο ίδιος ο Πάπας, σε συνέντευξη που έδωσε στο Φρέντυ Γερμανό».</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Στο βιβλίο που έγραψε ο Μακάριος Δρουσιώτης, 1974, Το άγνωστο παρασκήνιο της</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τουρκικής εισβολής, Αλφάδι, Λευκωσία, 2002, σσ. 14-18 αναφέρει: «... ο Τομ Πάπας ήταν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αυτός που συνέδραμε οικονομικά για την εξαγορά των βουλευτών που είχαν</a:t>
            </a:r>
            <a:r>
              <a:rPr lang="en-US" sz="2400" dirty="0" smtClean="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αποστατήσει από την Ένωση Κέντρου.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l-GR" dirty="0" smtClean="0">
                <a:solidFill>
                  <a:schemeClr val="accent2">
                    <a:lumMod val="75000"/>
                  </a:schemeClr>
                </a:solidFill>
                <a:latin typeface="Arial" panose="020B0604020202020204" pitchFamily="34" charset="0"/>
                <a:cs typeface="Arial" panose="020B0604020202020204" pitchFamily="34" charset="0"/>
              </a:rPr>
              <a:t>&lt;&lt;ΓΙΑΤΙ Ο ΠΑΠΑΔΟΠΟΥΛΟΣ ΕΡΙΞΕ ΤΗΝ ΚΥΒΕΡΝΗΣΗ</a:t>
            </a:r>
            <a:r>
              <a:rPr lang="en-US" dirty="0" smtClean="0">
                <a:solidFill>
                  <a:schemeClr val="accent2">
                    <a:lumMod val="75000"/>
                  </a:schemeClr>
                </a:solidFill>
                <a:latin typeface="Arial" panose="020B0604020202020204" pitchFamily="34" charset="0"/>
                <a:cs typeface="Arial" panose="020B0604020202020204" pitchFamily="34" charset="0"/>
              </a:rPr>
              <a:t>;&gt;&gt;</a:t>
            </a:r>
            <a:endParaRPr lang="en-US" dirty="0"/>
          </a:p>
        </p:txBody>
      </p:sp>
      <p:sp>
        <p:nvSpPr>
          <p:cNvPr id="3" name="Content Placeholder 2"/>
          <p:cNvSpPr>
            <a:spLocks noGrp="1"/>
          </p:cNvSpPr>
          <p:nvPr>
            <p:ph idx="1"/>
          </p:nvPr>
        </p:nvSpPr>
        <p:spPr>
          <a:xfrm>
            <a:off x="1120000" y="1825625"/>
            <a:ext cx="10233800" cy="4351338"/>
          </a:xfrm>
        </p:spPr>
        <p:txBody>
          <a:bodyPr/>
          <a:lstStyle/>
          <a:p>
            <a:pPr fontAlgn="auto">
              <a:spcAft>
                <a:spcPts val="0"/>
              </a:spcAft>
              <a:buFont typeface="Arial" panose="020B0604020202020204" pitchFamily="34" charset="0"/>
              <a:buChar char="•"/>
              <a:defRPr/>
            </a:pPr>
            <a:endParaRPr lang="en-US" dirty="0" smtClean="0"/>
          </a:p>
          <a:p>
            <a:pPr fontAlgn="auto">
              <a:spcAft>
                <a:spcPts val="0"/>
              </a:spcAft>
              <a:buFont typeface="Arial" panose="020B0604020202020204" pitchFamily="34" charset="0"/>
              <a:buChar char="•"/>
              <a:defRPr/>
            </a:pPr>
            <a:endParaRPr lang="en-US" dirty="0"/>
          </a:p>
          <a:p>
            <a:pPr fontAlgn="auto">
              <a:spcAft>
                <a:spcPts val="0"/>
              </a:spcAft>
              <a:buFont typeface="Wingdings" panose="05000000000000000000" pitchFamily="2" charset="2"/>
              <a:buChar char="v"/>
              <a:defRPr/>
            </a:pPr>
            <a:r>
              <a:rPr lang="el-GR" i="1" dirty="0" smtClean="0">
                <a:solidFill>
                  <a:schemeClr val="accent1">
                    <a:lumMod val="75000"/>
                  </a:schemeClr>
                </a:solidFill>
                <a:latin typeface="Arial" panose="020B0604020202020204" pitchFamily="34" charset="0"/>
                <a:cs typeface="Arial" panose="020B0604020202020204" pitchFamily="34" charset="0"/>
              </a:rPr>
              <a:t>Τελικά αυτό που λένε για την Ιστορία είναι πέρα για πέρα αληθινό τα πράγματα έχουν</a:t>
            </a:r>
            <a:r>
              <a:rPr lang="en-US" i="1" dirty="0" smtClean="0">
                <a:solidFill>
                  <a:schemeClr val="accent1">
                    <a:lumMod val="75000"/>
                  </a:schemeClr>
                </a:solidFill>
                <a:latin typeface="Arial" panose="020B0604020202020204" pitchFamily="34" charset="0"/>
                <a:cs typeface="Arial" panose="020B0604020202020204" pitchFamily="34" charset="0"/>
              </a:rPr>
              <a:t> </a:t>
            </a:r>
            <a:r>
              <a:rPr lang="el-GR" i="1" dirty="0" smtClean="0">
                <a:solidFill>
                  <a:schemeClr val="accent1">
                    <a:lumMod val="75000"/>
                  </a:schemeClr>
                </a:solidFill>
                <a:latin typeface="Arial" panose="020B0604020202020204" pitchFamily="34" charset="0"/>
                <a:cs typeface="Arial" panose="020B0604020202020204" pitchFamily="34" charset="0"/>
              </a:rPr>
              <a:t>απείρως περισσότερο βάθος και ουσία από ότι πραγματικά φαίνεται</a:t>
            </a:r>
            <a:endParaRPr lang="en-US" i="1"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fontAlgn="auto">
              <a:spcAft>
                <a:spcPts val="0"/>
              </a:spcAft>
              <a:defRPr/>
            </a:pPr>
            <a:r>
              <a:rPr lang="en-US" sz="3600" u="sng" dirty="0" smtClean="0">
                <a:latin typeface="Arial" panose="020B0604020202020204" pitchFamily="34" charset="0"/>
                <a:cs typeface="Arial" panose="020B0604020202020204" pitchFamily="34" charset="0"/>
              </a:rPr>
              <a:t/>
            </a:r>
            <a:br>
              <a:rPr lang="en-US" sz="3600" u="sng" dirty="0" smtClean="0">
                <a:latin typeface="Arial" panose="020B0604020202020204" pitchFamily="34" charset="0"/>
                <a:cs typeface="Arial" panose="020B0604020202020204" pitchFamily="34" charset="0"/>
              </a:rPr>
            </a:br>
            <a:r>
              <a:rPr lang="el-GR" sz="3600" dirty="0" smtClean="0">
                <a:solidFill>
                  <a:schemeClr val="accent2">
                    <a:lumMod val="75000"/>
                  </a:schemeClr>
                </a:solidFill>
                <a:latin typeface="Arial" panose="020B0604020202020204" pitchFamily="34" charset="0"/>
                <a:cs typeface="Arial" panose="020B0604020202020204" pitchFamily="34" charset="0"/>
              </a:rPr>
              <a:t>Χώρες </a:t>
            </a:r>
            <a:r>
              <a:rPr lang="el-GR" sz="3600" dirty="0">
                <a:solidFill>
                  <a:schemeClr val="accent2">
                    <a:lumMod val="75000"/>
                  </a:schemeClr>
                </a:solidFill>
                <a:latin typeface="Arial" panose="020B0604020202020204" pitchFamily="34" charset="0"/>
                <a:cs typeface="Arial" panose="020B0604020202020204" pitchFamily="34" charset="0"/>
              </a:rPr>
              <a:t>υπέρ της Χούντας και λόγοι συνεργασίας</a:t>
            </a:r>
            <a:r>
              <a:rPr lang="el-GR" sz="3600" dirty="0" smtClean="0">
                <a:latin typeface="Arial" panose="020B0604020202020204" pitchFamily="34" charset="0"/>
                <a:cs typeface="Arial" panose="020B0604020202020204" pitchFamily="34" charset="0"/>
              </a:rPr>
              <a:t/>
            </a:r>
            <a:br>
              <a:rPr lang="el-GR" sz="3600" dirty="0" smtClean="0">
                <a:latin typeface="Arial" panose="020B0604020202020204" pitchFamily="34" charset="0"/>
                <a:cs typeface="Arial" panose="020B0604020202020204" pitchFamily="34" charset="0"/>
              </a:rPr>
            </a:br>
            <a:r>
              <a:rPr lang="el-GR" sz="3600" dirty="0" smtClean="0">
                <a:latin typeface="Arial" panose="020B0604020202020204" pitchFamily="34" charset="0"/>
                <a:cs typeface="Arial" panose="020B0604020202020204" pitchFamily="34" charset="0"/>
              </a:rPr>
              <a:t/>
            </a:r>
            <a:br>
              <a:rPr lang="el-GR" sz="3600" dirty="0" smtClean="0">
                <a:latin typeface="Arial" panose="020B0604020202020204" pitchFamily="34" charset="0"/>
                <a:cs typeface="Arial" panose="020B0604020202020204" pitchFamily="34" charset="0"/>
              </a:rPr>
            </a:b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ελληνική δικτατορία 1967-1974 θεωρείται διεθνώς ένα ακόμα επεισόδιο του </a:t>
            </a:r>
            <a:r>
              <a:rPr lang="el-GR" sz="2400" dirty="0">
                <a:latin typeface="Arial" panose="020B0604020202020204" pitchFamily="34" charset="0"/>
                <a:cs typeface="Arial" panose="020B0604020202020204" pitchFamily="34" charset="0"/>
                <a:hlinkClick r:id="rId2"/>
              </a:rPr>
              <a:t>Ψυχρού Πολέμου</a:t>
            </a:r>
            <a:r>
              <a:rPr lang="el-GR" sz="2400" dirty="0">
                <a:latin typeface="Arial" panose="020B0604020202020204" pitchFamily="34" charset="0"/>
                <a:cs typeface="Arial" panose="020B0604020202020204" pitchFamily="34" charset="0"/>
              </a:rPr>
              <a:t>, στην μάχη μεταξύ Ανατολής και Δύσης. Η προσπάθεια της </a:t>
            </a:r>
            <a:r>
              <a:rPr lang="el-GR" sz="2400" dirty="0">
                <a:latin typeface="Arial" panose="020B0604020202020204" pitchFamily="34" charset="0"/>
                <a:cs typeface="Arial" panose="020B0604020202020204" pitchFamily="34" charset="0"/>
                <a:hlinkClick r:id="rId3"/>
              </a:rPr>
              <a:t>Σοβιετικής Ένωσης</a:t>
            </a:r>
            <a:r>
              <a:rPr lang="el-GR" sz="2400" dirty="0">
                <a:latin typeface="Arial" panose="020B0604020202020204" pitchFamily="34" charset="0"/>
                <a:cs typeface="Arial" panose="020B0604020202020204" pitchFamily="34" charset="0"/>
              </a:rPr>
              <a:t> να προσεταιριστεί έθνη στη πολιτική σφαίρα επιρροής της, ενισχύοντας φιλοσοβιετικές και φιλοκομμουνιστικές ομάδες, συχνά οδηγούσε σε αντίδραση από τη μεριά των Δυτικών και κυρίως των Αμερικανών που ήταν επικεφαλής του δυτικού συνασπισμού σε όμοιες αντίστοιχες ενέργειες.</a:t>
            </a:r>
            <a:endParaRPr lang="el-GR" sz="2400" dirty="0" smtClean="0">
              <a:latin typeface="Arial" panose="020B0604020202020204" pitchFamily="34" charset="0"/>
              <a:cs typeface="Arial" panose="020B0604020202020204" pitchFamily="34" charset="0"/>
            </a:endParaRPr>
          </a:p>
          <a:p>
            <a:pPr marL="0" indent="0" fontAlgn="auto">
              <a:spcAft>
                <a:spcPts val="0"/>
              </a:spcAft>
              <a:buFont typeface="Arial" panose="020B0604020202020204" pitchFamily="34" charset="0"/>
              <a:buNone/>
              <a:defRPr/>
            </a:pPr>
            <a:r>
              <a:rPr lang="el-GR" sz="2400" dirty="0" smtClean="0">
                <a:latin typeface="Arial" panose="020B0604020202020204" pitchFamily="34" charset="0"/>
                <a:cs typeface="Arial" panose="020B0604020202020204" pitchFamily="34" charset="0"/>
              </a:rPr>
              <a:t/>
            </a:r>
            <a:br>
              <a:rPr lang="el-GR" sz="2400"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Στα 1963, το ειδύλλιο Καραμανλή – ανακτόρων περνούσε οξύτατη κρίση. Η δολοφονία του Γρηγόρη Λαμπράκη, στις 22 Μαΐου, ήταν η σταγόνα που ξεχείλισε το ποτήρι. Ο Κωνσταντίνος Καραμανλής ειπώθηκε ότι αναρωτήθηκε «Ποιος κυβερνά αυτόν τον τόπο». Η απάντηση του δόθηκε, όταν αναγκάστηκε να παραιτηθεί στις 16 Ιουνίου του 1963. Ο βασιλιάς Παύλος ανέθεσε την πρωθυπουργία στον έμπιστό του, Παναγιώτη Πιπινέλη. Η χώρα, για άλλη μια φορά, βάδισε προς εκλογές. Έγιναν στις 3 Νοεμβρίου του 1963 και ανέδειξαν την Ένωση Κέντρου του Γεωργίου Παπανδρέου πρώτο κόμμα, έχοντας 138 βουλευτές, έναντι 132 της ΕΡΕ, 28 της ΕΔΑ και 2 των Προοδευτικών του Σπύρου Μαρκεζίνη.</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600" dirty="0" smtClean="0">
                <a:solidFill>
                  <a:schemeClr val="accent2">
                    <a:lumMod val="75000"/>
                  </a:schemeClr>
                </a:solidFill>
                <a:latin typeface="Arial" panose="020B0604020202020204" pitchFamily="34" charset="0"/>
                <a:cs typeface="Arial" panose="020B0604020202020204" pitchFamily="34" charset="0"/>
              </a:rPr>
              <a:t>Χώρες υπέρ της Χούντας και λόγοι συνεργασίας</a:t>
            </a:r>
            <a:endParaRPr lang="en-US" sz="3600" dirty="0"/>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fontAlgn="auto">
              <a:spcAft>
                <a:spcPts val="0"/>
              </a:spcAft>
              <a:buFont typeface="Arial" panose="020B0604020202020204" pitchFamily="34" charset="0"/>
              <a:buChar char="•"/>
              <a:defRPr/>
            </a:pPr>
            <a:r>
              <a:rPr lang="el-GR" dirty="0">
                <a:latin typeface="Arial" panose="020B0604020202020204" pitchFamily="34" charset="0"/>
                <a:cs typeface="Arial" panose="020B0604020202020204" pitchFamily="34" charset="0"/>
              </a:rPr>
              <a:t>Στο εσωτερικό των χωρών, στις πιο βίαιες περιπτώσεις, αυτή η μάχη κατέληγε είτε σε πλήρη επικράτηση των κομμουνιστών, όπως στο </a:t>
            </a:r>
            <a:r>
              <a:rPr lang="el-GR" dirty="0">
                <a:latin typeface="Arial" panose="020B0604020202020204" pitchFamily="34" charset="0"/>
                <a:cs typeface="Arial" panose="020B0604020202020204" pitchFamily="34" charset="0"/>
                <a:hlinkClick r:id="rId2"/>
              </a:rPr>
              <a:t>Βιετνάμ</a:t>
            </a:r>
            <a:r>
              <a:rPr lang="el-GR" dirty="0">
                <a:latin typeface="Arial" panose="020B0604020202020204" pitchFamily="34" charset="0"/>
                <a:cs typeface="Arial" panose="020B0604020202020204" pitchFamily="34" charset="0"/>
              </a:rPr>
              <a:t>/</a:t>
            </a:r>
            <a:r>
              <a:rPr lang="el-GR" dirty="0">
                <a:latin typeface="Arial" panose="020B0604020202020204" pitchFamily="34" charset="0"/>
                <a:cs typeface="Arial" panose="020B0604020202020204" pitchFamily="34" charset="0"/>
                <a:hlinkClick r:id="rId3"/>
              </a:rPr>
              <a:t>Καμπότζη</a:t>
            </a:r>
            <a:r>
              <a:rPr lang="el-GR" dirty="0">
                <a:latin typeface="Arial" panose="020B0604020202020204" pitchFamily="34" charset="0"/>
                <a:cs typeface="Arial" panose="020B0604020202020204" pitchFamily="34" charset="0"/>
              </a:rPr>
              <a:t>, ή σε στρατιωτική δικτατορία των πιο ακραίων δυτικόφιλων </a:t>
            </a:r>
            <a:r>
              <a:rPr lang="el-GR" dirty="0">
                <a:latin typeface="Arial" panose="020B0604020202020204" pitchFamily="34" charset="0"/>
                <a:cs typeface="Arial" panose="020B0604020202020204" pitchFamily="34" charset="0"/>
                <a:hlinkClick r:id="rId4"/>
              </a:rPr>
              <a:t>εθνικιστών</a:t>
            </a:r>
            <a:r>
              <a:rPr lang="el-GR"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hlinkClick r:id="rId5"/>
              </a:rPr>
              <a:t>Χιλή</a:t>
            </a:r>
            <a:r>
              <a:rPr lang="el-GR" dirty="0">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hlinkClick r:id="rId6"/>
              </a:rPr>
              <a:t>Αργεντινή</a:t>
            </a:r>
            <a:r>
              <a:rPr lang="el-GR"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endParaRPr lang="en-US"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dirty="0" smtClean="0">
                <a:latin typeface="Arial" panose="020B0604020202020204" pitchFamily="34" charset="0"/>
                <a:cs typeface="Arial" panose="020B0604020202020204" pitchFamily="34" charset="0"/>
              </a:rPr>
              <a:t>Στην </a:t>
            </a:r>
            <a:r>
              <a:rPr lang="el-GR" dirty="0">
                <a:latin typeface="Arial" panose="020B0604020202020204" pitchFamily="34" charset="0"/>
                <a:cs typeface="Arial" panose="020B0604020202020204" pitchFamily="34" charset="0"/>
              </a:rPr>
              <a:t>περίπτωση της Ελλάδας, όπως και στην </a:t>
            </a:r>
            <a:r>
              <a:rPr lang="el-GR" dirty="0">
                <a:latin typeface="Arial" panose="020B0604020202020204" pitchFamily="34" charset="0"/>
                <a:cs typeface="Arial" panose="020B0604020202020204" pitchFamily="34" charset="0"/>
                <a:hlinkClick r:id="rId7"/>
              </a:rPr>
              <a:t>Ισπανία</a:t>
            </a:r>
            <a:r>
              <a:rPr lang="el-GR" dirty="0">
                <a:latin typeface="Arial" panose="020B0604020202020204" pitchFamily="34" charset="0"/>
                <a:cs typeface="Arial" panose="020B0604020202020204" pitchFamily="34" charset="0"/>
              </a:rPr>
              <a:t> και στην </a:t>
            </a:r>
            <a:r>
              <a:rPr lang="el-GR" dirty="0">
                <a:latin typeface="Arial" panose="020B0604020202020204" pitchFamily="34" charset="0"/>
                <a:cs typeface="Arial" panose="020B0604020202020204" pitchFamily="34" charset="0"/>
                <a:hlinkClick r:id="rId8"/>
              </a:rPr>
              <a:t>Πορτογαλία</a:t>
            </a:r>
            <a:r>
              <a:rPr lang="el-GR" dirty="0">
                <a:latin typeface="Arial" panose="020B0604020202020204" pitchFamily="34" charset="0"/>
                <a:cs typeface="Arial" panose="020B0604020202020204" pitchFamily="34" charset="0"/>
              </a:rPr>
              <a:t>, οι στρατιωτικοί ανέλαβαν να αντιμετωπίσουν αυτό που εκλάμβαναν ως κομμουνιστικό κίνδυνο με περιορισμό των πολιτικών ελευθεριών και εγκαθίδρυση δικτατοριών.</a:t>
            </a:r>
            <a:endParaRPr lang="en-US"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600" dirty="0" smtClean="0">
                <a:solidFill>
                  <a:schemeClr val="accent2">
                    <a:lumMod val="75000"/>
                  </a:schemeClr>
                </a:solidFill>
                <a:latin typeface="Arial" panose="020B0604020202020204" pitchFamily="34" charset="0"/>
                <a:cs typeface="Arial" panose="020B0604020202020204" pitchFamily="34" charset="0"/>
              </a:rPr>
              <a:t>Χώρες υπέρ της Χούντας και λόγοι συνεργασίας</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Σε αυτήν την δράση τους είχαν συχνά την σιωπηρή ανοχή έως και σε μερικές περιπτώσεις, την ανοιχτή συμπαράσταση της Δύσης, και κυρίως των </a:t>
            </a:r>
            <a:r>
              <a:rPr lang="el-GR" sz="2400" dirty="0">
                <a:latin typeface="Arial" panose="020B0604020202020204" pitchFamily="34" charset="0"/>
                <a:cs typeface="Arial" panose="020B0604020202020204" pitchFamily="34" charset="0"/>
                <a:hlinkClick r:id="rId2"/>
              </a:rPr>
              <a:t>ΗΠΑ</a:t>
            </a:r>
            <a:r>
              <a:rPr lang="el-GR" sz="2400" dirty="0">
                <a:latin typeface="Arial" panose="020B0604020202020204" pitchFamily="34" charset="0"/>
                <a:cs typeface="Arial" panose="020B0604020202020204" pitchFamily="34" charset="0"/>
              </a:rPr>
              <a:t>, μέχρι ακόμα και την ωμή παρέμβαση της </a:t>
            </a:r>
            <a:r>
              <a:rPr lang="el-GR" sz="2400" dirty="0">
                <a:latin typeface="Arial" panose="020B0604020202020204" pitchFamily="34" charset="0"/>
                <a:cs typeface="Arial" panose="020B0604020202020204" pitchFamily="34" charset="0"/>
                <a:hlinkClick r:id="rId3"/>
              </a:rPr>
              <a:t>CIA</a:t>
            </a:r>
            <a:r>
              <a:rPr lang="el-GR" sz="2400" dirty="0">
                <a:latin typeface="Arial" panose="020B0604020202020204" pitchFamily="34" charset="0"/>
                <a:cs typeface="Arial" panose="020B0604020202020204" pitchFamily="34" charset="0"/>
              </a:rPr>
              <a:t> και των παραγόντων της</a:t>
            </a:r>
            <a:r>
              <a:rPr lang="el-GR" sz="2400" dirty="0" smtClean="0">
                <a:latin typeface="Arial" panose="020B0604020202020204" pitchFamily="34" charset="0"/>
                <a:cs typeface="Arial" panose="020B0604020202020204" pitchFamily="34" charset="0"/>
              </a:rPr>
              <a:t>.</a:t>
            </a:r>
            <a:endParaRPr lang="en-US" sz="2400" dirty="0" smtClean="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Όλα </a:t>
            </a:r>
            <a:r>
              <a:rPr lang="el-GR" sz="2400" dirty="0">
                <a:latin typeface="Arial" panose="020B0604020202020204" pitchFamily="34" charset="0"/>
                <a:cs typeface="Arial" panose="020B0604020202020204" pitchFamily="34" charset="0"/>
              </a:rPr>
              <a:t>αυτά τα χρόνια δεν έλειψαν οι προσπάθειες αθώωσης και απενοχοποίησης των ΗΠΑ, σε σχέση µε το ρόλο µηχανισµών τους στο απριλιανό πραξικόπηµα. Βεβαίως, οι συνταγµατάρχες ενέργησαν έχοντας τη στήριξη των ΗΠΑ και του ΝΑΤΟ ή µηχανισµών τους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600" dirty="0" smtClean="0">
                <a:solidFill>
                  <a:schemeClr val="accent2">
                    <a:lumMod val="75000"/>
                  </a:schemeClr>
                </a:solidFill>
                <a:latin typeface="Arial" panose="020B0604020202020204" pitchFamily="34" charset="0"/>
                <a:cs typeface="Arial" panose="020B0604020202020204" pitchFamily="34" charset="0"/>
              </a:rPr>
              <a:t>Χώρες υπέρ της Χούντας και λόγοι συνεργασίας</a:t>
            </a:r>
            <a:endParaRPr lang="en-US" sz="3600"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Από την άλλη δεν πρέπει να προκαλούν έκπληξη ορισµένες ενέργειές τους που έδειχναν διαφοροποίηση από την πολιτική των ΗΠΑ ή που έρχονταν και σε αντίθεση µε αυτή, δίχως να αλλάζουν το ΝΑΤΟϊκό, φιλοαµερικανικό, ιµπεριαλιστικό, αντικοµµουνιστικό χαρακτήρα της δικτατορίας. </a:t>
            </a:r>
            <a:endParaRPr lang="en-US" sz="2400" dirty="0" smtClean="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Για </a:t>
            </a:r>
            <a:r>
              <a:rPr lang="el-GR" sz="2400" dirty="0">
                <a:latin typeface="Arial" panose="020B0604020202020204" pitchFamily="34" charset="0"/>
                <a:cs typeface="Arial" panose="020B0604020202020204" pitchFamily="34" charset="0"/>
              </a:rPr>
              <a:t>παράδειγµα, η χουντική κυβέρνηση δεν αναγνώρισε το Ισραήλ και είχε φιλικές σχέσεις µε τις αραβικές κυβερνήσεις. Τα παραπάνω µπορούν να εξηγηθούν µε το γεγονός ότι ισχυρότατα τµήµατα της ελληνικής αστικής τάξης είχαν οικονοµικά συµφέροντα και συναλλαγές µε τις αραβικές χώρες. </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600" dirty="0" smtClean="0">
                <a:solidFill>
                  <a:schemeClr val="accent2">
                    <a:lumMod val="75000"/>
                  </a:schemeClr>
                </a:solidFill>
                <a:latin typeface="Arial" panose="020B0604020202020204" pitchFamily="34" charset="0"/>
                <a:cs typeface="Arial" panose="020B0604020202020204" pitchFamily="34" charset="0"/>
              </a:rPr>
              <a:t>Χώρες υπέρ της Χούντας και λόγοι συνεργασίας</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Παρόλα αυτά η Χούντα διέθεσε τις Αμερικάνικες βάσεις που βρίσκονταν στην Ελλάδα με σκοπό να βοηθηθεί το Ισραήλ στον &lt;&lt; πόλεμο των έξι ημερών &gt;&gt; του 1967, που ήταν ένας πόλεμος μεταξύ Ισραηλινών και Αράβων ( Αιγυπτίων, Σύριων, Ιορδανών ) με νικητή το κράτος του Ισραήλ.</a:t>
            </a:r>
            <a:endParaRPr lang="el-GR" sz="2400" dirty="0" smtClean="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r>
              <a:rPr lang="el-GR" sz="2400" dirty="0" smtClean="0">
                <a:latin typeface="Arial" panose="020B0604020202020204" pitchFamily="34" charset="0"/>
                <a:cs typeface="Arial" panose="020B0604020202020204" pitchFamily="34" charset="0"/>
              </a:rPr>
              <a:t/>
            </a:r>
            <a:br>
              <a:rPr lang="el-GR" sz="2400" dirty="0" smtClean="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fontAlgn="auto">
              <a:spcAft>
                <a:spcPts val="0"/>
              </a:spcAft>
              <a:defRPr/>
            </a:pPr>
            <a:r>
              <a:rPr lang="en-US" u="sng" dirty="0" smtClean="0"/>
              <a:t/>
            </a:r>
            <a:br>
              <a:rPr lang="en-US" u="sng" dirty="0" smtClean="0"/>
            </a:br>
            <a:r>
              <a:rPr lang="en-US" u="sng" dirty="0"/>
              <a:t/>
            </a:r>
            <a:br>
              <a:rPr lang="en-US" u="sng" dirty="0"/>
            </a:br>
            <a:r>
              <a:rPr lang="el-GR" sz="3600" dirty="0" smtClean="0">
                <a:solidFill>
                  <a:schemeClr val="accent2">
                    <a:lumMod val="75000"/>
                  </a:schemeClr>
                </a:solidFill>
                <a:latin typeface="Arial" panose="020B0604020202020204" pitchFamily="34" charset="0"/>
                <a:cs typeface="Arial" panose="020B0604020202020204" pitchFamily="34" charset="0"/>
              </a:rPr>
              <a:t>Αποχώρηση της Ελλάδας από το Συμβούλιο της Ευρώπης</a:t>
            </a:r>
            <a:r>
              <a:rPr lang="el-GR" sz="3600" dirty="0">
                <a:solidFill>
                  <a:schemeClr val="accent2">
                    <a:lumMod val="75000"/>
                  </a:schemeClr>
                </a:solidFill>
                <a:latin typeface="Arial" panose="020B0604020202020204" pitchFamily="34" charset="0"/>
                <a:cs typeface="Arial" panose="020B0604020202020204" pitchFamily="34" charset="0"/>
              </a:rPr>
              <a:t/>
            </a:r>
            <a:br>
              <a:rPr lang="el-GR" sz="3600" dirty="0">
                <a:solidFill>
                  <a:schemeClr val="accent2">
                    <a:lumMod val="75000"/>
                  </a:schemeClr>
                </a:solidFill>
                <a:latin typeface="Arial" panose="020B0604020202020204" pitchFamily="34" charset="0"/>
                <a:cs typeface="Arial" panose="020B0604020202020204" pitchFamily="34" charset="0"/>
              </a:rPr>
            </a:br>
            <a:r>
              <a:rPr lang="el-GR" dirty="0">
                <a:solidFill>
                  <a:schemeClr val="accent2">
                    <a:lumMod val="75000"/>
                  </a:schemeClr>
                </a:solidFill>
              </a:rPr>
              <a:t/>
            </a:r>
            <a:br>
              <a:rPr lang="el-GR" dirty="0">
                <a:solidFill>
                  <a:schemeClr val="accent2">
                    <a:lumMod val="75000"/>
                  </a:schemeClr>
                </a:solidFill>
              </a:rPr>
            </a:br>
            <a:endParaRPr lang="en-US" dirty="0">
              <a:solidFill>
                <a:schemeClr val="accent2">
                  <a:lumMod val="75000"/>
                </a:schemeClr>
              </a:solidFill>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Στον Θεσμό του Συμβουλίου της Ευρώπης, η Ελλάδα δεν είχε θέση. Υπό την πίεση του αντιδικτατορικού κινήματος στην Ευρώπη και στην Ελλάδα, με την ανάδειξη και των δεινών, των βασανιστηρίων, των διώξεων και των θανατικών ποινών που επιβάλλονταν σε Έλληνες πατριώτες, ήδη από τις αρχές του 1969, διαμορφώθηκε δυσμενέστατο</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κλίμα για την «</a:t>
            </a:r>
            <a:r>
              <a:rPr lang="el-GR" sz="2400" i="1" dirty="0">
                <a:latin typeface="Arial" panose="020B0604020202020204" pitchFamily="34" charset="0"/>
                <a:cs typeface="Arial" panose="020B0604020202020204" pitchFamily="34" charset="0"/>
              </a:rPr>
              <a:t>Ελλάδα των Συνταγματαρχών</a:t>
            </a:r>
            <a:r>
              <a:rPr lang="el-GR" sz="2400" dirty="0">
                <a:latin typeface="Arial" panose="020B0604020202020204" pitchFamily="34" charset="0"/>
                <a:cs typeface="Arial" panose="020B0604020202020204" pitchFamily="34" charset="0"/>
              </a:rPr>
              <a:t>».</a:t>
            </a:r>
          </a:p>
          <a:p>
            <a:pPr marL="0" indent="0" fontAlgn="auto">
              <a:spcAft>
                <a:spcPts val="0"/>
              </a:spcAft>
              <a:buFont typeface="Arial" panose="020B0604020202020204" pitchFamily="34" charset="0"/>
              <a:buNone/>
              <a:defRPr/>
            </a:pPr>
            <a:r>
              <a:rPr lang="el-GR" dirty="0"/>
              <a:t/>
            </a:r>
            <a:br>
              <a:rPr lang="el-GR" dirty="0"/>
            </a:br>
            <a:endParaRPr lang="en-US" dirty="0"/>
          </a:p>
        </p:txBody>
      </p:sp>
    </p:spTree>
  </p:cSld>
  <p:clrMapOvr>
    <a:masterClrMapping/>
  </p:clrMapOvr>
  <p:transition spd="med">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Αποχώρηση της Ελλάδας από το Συμβούλιο της Ευρώπης</a:t>
            </a:r>
            <a:br>
              <a:rPr lang="el-GR" sz="3200" dirty="0">
                <a:solidFill>
                  <a:schemeClr val="accent2">
                    <a:lumMod val="75000"/>
                  </a:schemeClr>
                </a:solidFill>
                <a:latin typeface="Arial" panose="020B0604020202020204" pitchFamily="34" charset="0"/>
                <a:cs typeface="Arial" panose="020B0604020202020204" pitchFamily="34" charset="0"/>
              </a:rPr>
            </a:b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Έτσι, με προεξάρχοντα τον Μαξ Βαν Ντερ Στουλ, η «</a:t>
            </a:r>
            <a:r>
              <a:rPr lang="el-GR" sz="2400" i="1" dirty="0">
                <a:latin typeface="Arial" panose="020B0604020202020204" pitchFamily="34" charset="0"/>
                <a:cs typeface="Arial" panose="020B0604020202020204" pitchFamily="34" charset="0"/>
              </a:rPr>
              <a:t>Ελλάδα των Συνταγματαρχών</a:t>
            </a:r>
            <a:r>
              <a:rPr lang="el-GR" sz="2400" dirty="0">
                <a:latin typeface="Arial" panose="020B0604020202020204" pitchFamily="34" charset="0"/>
                <a:cs typeface="Arial" panose="020B0604020202020204" pitchFamily="34" charset="0"/>
              </a:rPr>
              <a:t>» υποχρεώθηκε τον Δεκέμβριο του 1969 να αποχωρήσει από το Συμβούλιο της Ευρώπης προκειμένου να αποφύγει ταπεινωτική</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καταδίκη. Σύμφωνα με τη Συνθήκη της Λισσαβώνας για την Ευρωπαϊκή Ένωση, νομιμοποιητική βάση του πολιτεύματος της Ένωσης είναι ο σεβασμός στην ανθρώπινη αξιοπρέπεια, και ο σεβασμός των ανθρωπίνων δικαιωμάτων. </a:t>
            </a:r>
          </a:p>
          <a:p>
            <a:pPr marL="0" indent="0" algn="just" fontAlgn="auto">
              <a:spcAft>
                <a:spcPts val="0"/>
              </a:spcAft>
              <a:buFont typeface="Arial" panose="020B0604020202020204" pitchFamily="34" charset="0"/>
              <a:buNone/>
              <a:defRPr/>
            </a:pPr>
            <a:r>
              <a:rPr lang="el-GR" sz="2400" dirty="0">
                <a:latin typeface="Arial" panose="020B0604020202020204" pitchFamily="34" charset="0"/>
                <a:cs typeface="Arial" panose="020B0604020202020204" pitchFamily="34" charset="0"/>
              </a:rPr>
              <a:t/>
            </a:r>
            <a:br>
              <a:rPr lang="el-GR"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Αποχώρηση της Ελλάδας από το Συμβούλιο της Ευρώπης</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Επίσης η Συνθήκη της Λισσαβώνας</a:t>
            </a:r>
            <a:r>
              <a:rPr lang="el-GR" sz="2400" b="1" dirty="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θεσπίζει αυστηρά ότι στους σκοπούς της Ένωσης, κυριαρχούν η προαγωγή της ειρήνης, η ευημερία των λαών της Ένωσης, η κοινωνική συνοχή και η αλληλεγγύη μεταξύ των κρατών - μελών. Κάποια από τα οποία το τότε πολίτευμα της Ελλάδος τα είχε καταπατήσει. Με τη δικτατορία, οι σχέσεις της Ελλάδος και της Ευρώπης περιήλθαν σε μια κατάσταση, όπως την αποκαλεί ο καθηγητής Πάνος Καζάκος, </a:t>
            </a:r>
            <a:r>
              <a:rPr lang="el-GR" sz="2400" i="1" dirty="0">
                <a:latin typeface="Arial" panose="020B0604020202020204" pitchFamily="34" charset="0"/>
                <a:cs typeface="Arial" panose="020B0604020202020204" pitchFamily="34" charset="0"/>
              </a:rPr>
              <a:t>ελεγχόμενης κρίσης</a:t>
            </a:r>
            <a:r>
              <a:rPr lang="el-GR" sz="2400" dirty="0">
                <a:latin typeface="Arial" panose="020B0604020202020204" pitchFamily="34" charset="0"/>
                <a:cs typeface="Arial" panose="020B0604020202020204" pitchFamily="34" charset="0"/>
              </a:rPr>
              <a:t>.</a:t>
            </a:r>
          </a:p>
          <a:p>
            <a:pPr marL="0" indent="0" fontAlgn="auto">
              <a:spcAft>
                <a:spcPts val="0"/>
              </a:spcAft>
              <a:buFont typeface="Arial" panose="020B0604020202020204" pitchFamily="34" charset="0"/>
              <a:buNone/>
              <a:defRPr/>
            </a:pPr>
            <a:r>
              <a:rPr lang="el-GR" dirty="0"/>
              <a:t/>
            </a:r>
            <a:br>
              <a:rPr lang="el-GR" dirty="0"/>
            </a:br>
            <a:endParaRPr lang="en-US" dirty="0"/>
          </a:p>
        </p:txBody>
      </p:sp>
    </p:spTree>
  </p:cSld>
  <p:clrMapOvr>
    <a:masterClrMapping/>
  </p:clrMapOvr>
  <p:transition spd="med">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πραξικόπημα της 21ης Απριλίου 1967 βρήκε το σύνολο του πολιτικού κόσμου </a:t>
            </a:r>
            <a:r>
              <a:rPr lang="el-GR" sz="2400" dirty="0" smtClean="0">
                <a:latin typeface="Arial" panose="020B0604020202020204" pitchFamily="34" charset="0"/>
                <a:cs typeface="Arial" panose="020B0604020202020204" pitchFamily="34" charset="0"/>
              </a:rPr>
              <a:t>παντελώς ανέτοιμο </a:t>
            </a:r>
            <a:r>
              <a:rPr lang="el-GR" sz="2400" dirty="0">
                <a:latin typeface="Arial" panose="020B0604020202020204" pitchFamily="34" charset="0"/>
                <a:cs typeface="Arial" panose="020B0604020202020204" pitchFamily="34" charset="0"/>
              </a:rPr>
              <a:t>να προβάλει οποιαδήποτε ουσιαστική αντίσταση, με αποτέλεσμα ο αιφνιδιασμός </a:t>
            </a:r>
            <a:r>
              <a:rPr lang="el-GR" sz="2400" dirty="0" smtClean="0">
                <a:latin typeface="Arial" panose="020B0604020202020204" pitchFamily="34" charset="0"/>
                <a:cs typeface="Arial" panose="020B0604020202020204" pitchFamily="34" charset="0"/>
              </a:rPr>
              <a:t>των συνταγματαρχών </a:t>
            </a:r>
            <a:r>
              <a:rPr lang="el-GR" sz="2400" dirty="0">
                <a:latin typeface="Arial" panose="020B0604020202020204" pitchFamily="34" charset="0"/>
                <a:cs typeface="Arial" panose="020B0604020202020204" pitchFamily="34" charset="0"/>
              </a:rPr>
              <a:t>να είναι απόλυτος και έτσι μέσα σε λίγες ώρες να κατορθώσουν να </a:t>
            </a:r>
            <a:r>
              <a:rPr lang="el-GR" sz="2400" dirty="0" smtClean="0">
                <a:latin typeface="Arial" panose="020B0604020202020204" pitchFamily="34" charset="0"/>
                <a:cs typeface="Arial" panose="020B0604020202020204" pitchFamily="34" charset="0"/>
              </a:rPr>
              <a:t>διαλύσουν όλους </a:t>
            </a:r>
            <a:r>
              <a:rPr lang="el-GR" sz="2400" dirty="0">
                <a:latin typeface="Arial" panose="020B0604020202020204" pitchFamily="34" charset="0"/>
                <a:cs typeface="Arial" panose="020B0604020202020204" pitchFamily="34" charset="0"/>
              </a:rPr>
              <a:t>τους πολιτικούς σχηματισμούς, τα συνδικάτα, τις οργανώσεις νεολαίας και να εκτοπίσουν </a:t>
            </a:r>
            <a:r>
              <a:rPr lang="el-GR" sz="2400" dirty="0" smtClean="0">
                <a:latin typeface="Arial" panose="020B0604020202020204" pitchFamily="34" charset="0"/>
                <a:cs typeface="Arial" panose="020B0604020202020204" pitchFamily="34" charset="0"/>
              </a:rPr>
              <a:t>σε τόπους </a:t>
            </a:r>
            <a:r>
              <a:rPr lang="el-GR" sz="2400" dirty="0">
                <a:latin typeface="Arial" panose="020B0604020202020204" pitchFamily="34" charset="0"/>
                <a:cs typeface="Arial" panose="020B0604020202020204" pitchFamily="34" charset="0"/>
              </a:rPr>
              <a:t>εξορίας χιλιάδες αριστερούς και προοδευτικούς. Ειδικότερα, η επίσημη αριστερά είχε </a:t>
            </a:r>
            <a:r>
              <a:rPr lang="el-GR" sz="2400" dirty="0" smtClean="0">
                <a:latin typeface="Arial" panose="020B0604020202020204" pitchFamily="34" charset="0"/>
                <a:cs typeface="Arial" panose="020B0604020202020204" pitchFamily="34" charset="0"/>
              </a:rPr>
              <a:t>αφήσει τον </a:t>
            </a:r>
            <a:r>
              <a:rPr lang="el-GR" sz="2400" dirty="0">
                <a:latin typeface="Arial" panose="020B0604020202020204" pitchFamily="34" charset="0"/>
                <a:cs typeface="Arial" panose="020B0604020202020204" pitchFamily="34" charset="0"/>
              </a:rPr>
              <a:t>λαϊκό παράγοντα απροετοίμαστο ιδεολογικά, πολιτικά, οργανωτικά. Έτσι η επιβολή </a:t>
            </a:r>
            <a:r>
              <a:rPr lang="el-GR" sz="2400" dirty="0" smtClean="0">
                <a:latin typeface="Arial" panose="020B0604020202020204" pitchFamily="34" charset="0"/>
                <a:cs typeface="Arial" panose="020B0604020202020204" pitchFamily="34" charset="0"/>
              </a:rPr>
              <a:t>και επικράτηση </a:t>
            </a:r>
            <a:r>
              <a:rPr lang="el-GR" sz="2400" dirty="0">
                <a:latin typeface="Arial" panose="020B0604020202020204" pitchFamily="34" charset="0"/>
                <a:cs typeface="Arial" panose="020B0604020202020204" pitchFamily="34" charset="0"/>
              </a:rPr>
              <a:t>της χούντας υπήρξε εύκολη υπόθεση.</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fontAlgn="auto">
              <a:spcAft>
                <a:spcPts val="0"/>
              </a:spcAft>
              <a:buFont typeface="Arial" panose="020B0604020202020204" pitchFamily="34" charset="0"/>
              <a:buChar char="•"/>
              <a:defRPr/>
            </a:pPr>
            <a:r>
              <a:rPr lang="el-GR" dirty="0"/>
              <a:t>Παρ’ όλα αυτά, από την επομένη κιόλας του πραξικοπήματος άρχισαν να </a:t>
            </a:r>
            <a:r>
              <a:rPr lang="el-GR" dirty="0" smtClean="0"/>
              <a:t>συγκροτούνται αντιδικτατορικές </a:t>
            </a:r>
            <a:r>
              <a:rPr lang="el-GR" dirty="0"/>
              <a:t>οργανώσεις που κάλυπταν όλο το πολιτικό φάσμα, από την κομμουνιστική </a:t>
            </a:r>
            <a:r>
              <a:rPr lang="el-GR" dirty="0" smtClean="0"/>
              <a:t>αριστερά έως </a:t>
            </a:r>
            <a:r>
              <a:rPr lang="el-GR" dirty="0"/>
              <a:t>και την βασιλική δεξιά. Πολλές από αυτές έκαναν αισθητή την παρουσία τους όχι λόγω </a:t>
            </a:r>
            <a:r>
              <a:rPr lang="el-GR" dirty="0" smtClean="0"/>
              <a:t>του μεγέθους </a:t>
            </a:r>
            <a:r>
              <a:rPr lang="el-GR" dirty="0"/>
              <a:t>τους, αλλά λόγω των δυναμικών τους ενεργειών (τοποθέτηση βομβών).</a:t>
            </a:r>
            <a:endParaRPr lang="en-US" dirty="0"/>
          </a:p>
        </p:txBody>
      </p:sp>
    </p:spTree>
  </p:cSld>
  <p:clrMapOvr>
    <a:masterClrMapping/>
  </p:clrMapOvr>
  <p:transition spd="med">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Επιχειρώντας μία χαρτογράφηση των σημαντικότερων, μέσα από ένα πλήθος, </a:t>
            </a:r>
            <a:r>
              <a:rPr lang="el-GR" sz="2400" dirty="0" smtClean="0">
                <a:latin typeface="Arial" panose="020B0604020202020204" pitchFamily="34" charset="0"/>
                <a:cs typeface="Arial" panose="020B0604020202020204" pitchFamily="34" charset="0"/>
              </a:rPr>
              <a:t>αντιστασιακών οργανώσεων </a:t>
            </a:r>
            <a:r>
              <a:rPr lang="el-GR" sz="2400" dirty="0">
                <a:latin typeface="Arial" panose="020B0604020202020204" pitchFamily="34" charset="0"/>
                <a:cs typeface="Arial" panose="020B0604020202020204" pitchFamily="34" charset="0"/>
              </a:rPr>
              <a:t>που δημιουργήθηκαν στην επταετία 1964-1974, διακρίνουμε τις </a:t>
            </a:r>
            <a:r>
              <a:rPr lang="el-GR" sz="2400" dirty="0" smtClean="0">
                <a:latin typeface="Arial" panose="020B0604020202020204" pitchFamily="34" charset="0"/>
                <a:cs typeface="Arial" panose="020B0604020202020204" pitchFamily="34" charset="0"/>
              </a:rPr>
              <a:t>βασικές ομαδοποιήσεις </a:t>
            </a:r>
            <a:r>
              <a:rPr lang="el-GR" sz="2400" dirty="0">
                <a:latin typeface="Arial" panose="020B0604020202020204" pitchFamily="34" charset="0"/>
                <a:cs typeface="Arial" panose="020B0604020202020204" pitchFamily="34" charset="0"/>
              </a:rPr>
              <a:t>τους. Η νεολαία έπαιξε καθοριστικό ρόλο στο αντιδικτατορικό κίνημα, γι’ αυτό και </a:t>
            </a:r>
            <a:r>
              <a:rPr lang="el-GR" sz="2400" dirty="0" smtClean="0">
                <a:latin typeface="Arial" panose="020B0604020202020204" pitchFamily="34" charset="0"/>
                <a:cs typeface="Arial" panose="020B0604020202020204" pitchFamily="34" charset="0"/>
              </a:rPr>
              <a:t>οι οργανώσεις </a:t>
            </a:r>
            <a:r>
              <a:rPr lang="el-GR" sz="2400" dirty="0">
                <a:latin typeface="Arial" panose="020B0604020202020204" pitchFamily="34" charset="0"/>
                <a:cs typeface="Arial" panose="020B0604020202020204" pitchFamily="34" charset="0"/>
              </a:rPr>
              <a:t>της συνιστούν το σημαντικότερο κομμάτι των αντιστασιακών ομάδων </a:t>
            </a:r>
            <a:r>
              <a:rPr lang="el-GR" sz="2400" dirty="0" smtClean="0">
                <a:latin typeface="Arial" panose="020B0604020202020204" pitchFamily="34" charset="0"/>
                <a:cs typeface="Arial" panose="020B0604020202020204" pitchFamily="34" charset="0"/>
              </a:rPr>
              <a:t>και συλλογικοτήτων. Επιπλέον, η ανάδειξη του φοιτητικού κινήματος ως κύριου μοχλού αντίδρασης εναντίον </a:t>
            </a:r>
            <a:r>
              <a:rPr lang="el-GR" sz="2400" dirty="0">
                <a:latin typeface="Arial" panose="020B0604020202020204" pitchFamily="34" charset="0"/>
                <a:cs typeface="Arial" panose="020B0604020202020204" pitchFamily="34" charset="0"/>
              </a:rPr>
              <a:t>του καθεστώτος οδήγησε στη συγκρότηση μιας σειράς οργανώσεων. Ας σημειωθεί ότι </a:t>
            </a:r>
            <a:r>
              <a:rPr lang="el-GR" sz="2400" dirty="0" smtClean="0">
                <a:latin typeface="Arial" panose="020B0604020202020204" pitchFamily="34" charset="0"/>
                <a:cs typeface="Arial" panose="020B0604020202020204" pitchFamily="34" charset="0"/>
              </a:rPr>
              <a:t>η διάσπαση </a:t>
            </a:r>
            <a:r>
              <a:rPr lang="el-GR" sz="2400" dirty="0">
                <a:latin typeface="Arial" panose="020B0604020202020204" pitchFamily="34" charset="0"/>
                <a:cs typeface="Arial" panose="020B0604020202020204" pitchFamily="34" charset="0"/>
              </a:rPr>
              <a:t>του ΚΚΕ το 1968 οδήγησε στη δημιουργία νέων αντιστασιακών συλλογικοτήτων.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Με την υποψία ότι η βασίλισσα Φρειδερίκη επιβουλευόταν τη ζωή του, στις 9 Δεκεμβρίου, ο αρχηγός της ΕΡΕ Κωνσταντίνος Καραμανλής, έφυγε στο Παρίσι με το ψευδώνυμο Τριανταφυλλίδης, ενώ νέες εκλογές ορίστηκαν για τις 16 Φεβρουαρίου του 1964. Με 52,72% και 171 βουλευτές, ο Γεώργιος Παπανδρέου σχημάτισε ισχυρή κυβέρνηση. Στις 6 Μαρτίου, πέθανε ο βασιλιάς Παύλος και στο θρόνο ανέβηκε ο Κωνσταντίνος Β’. Άρχισε ένας καβγάς γύρω από το αν η Φρειδερίκη θα ονομαζόταν στο εξής βασιλομήτωρ ή βασίλισσα μήτηρ. Συνεχίστηκε με το αν ο στρατός ανήκε στον βασιλιά ή στο κράτος και κορυφώθηκε με το αν ο υπουργός Εθνικής Άμυνας μπορούσε να αντικατασταθεί ή όχι. Μια σκευωρία εξυφάνθηκε, γύρω από την υπόθεση ΑΣΠΙΔΑ.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Οι αντιδικτατορικές </a:t>
            </a:r>
            <a:r>
              <a:rPr lang="el-GR" sz="2400" dirty="0">
                <a:latin typeface="Arial" panose="020B0604020202020204" pitchFamily="34" charset="0"/>
                <a:cs typeface="Arial" panose="020B0604020202020204" pitchFamily="34" charset="0"/>
              </a:rPr>
              <a:t>κινήσεις στο εξωτερικό συγκροτήθηκαν από μετανάστες, φοιτητές, επιστήμονες </a:t>
            </a:r>
            <a:r>
              <a:rPr lang="el-GR" sz="2400" dirty="0" smtClean="0">
                <a:latin typeface="Arial" panose="020B0604020202020204" pitchFamily="34" charset="0"/>
                <a:cs typeface="Arial" panose="020B0604020202020204" pitchFamily="34" charset="0"/>
              </a:rPr>
              <a:t>και πολιτικούς </a:t>
            </a:r>
            <a:r>
              <a:rPr lang="el-GR" sz="2400" dirty="0">
                <a:latin typeface="Arial" panose="020B0604020202020204" pitchFamily="34" charset="0"/>
                <a:cs typeface="Arial" panose="020B0604020202020204" pitchFamily="34" charset="0"/>
              </a:rPr>
              <a:t>πρόσφυγες και αντανακλούσαν κυρίως τις αντίστοιχες οργανώσεις που </a:t>
            </a:r>
            <a:r>
              <a:rPr lang="el-GR" sz="2400" dirty="0" smtClean="0">
                <a:latin typeface="Arial" panose="020B0604020202020204" pitchFamily="34" charset="0"/>
                <a:cs typeface="Arial" panose="020B0604020202020204" pitchFamily="34" charset="0"/>
              </a:rPr>
              <a:t>δημιουργήθηκαν στην </a:t>
            </a:r>
            <a:r>
              <a:rPr lang="el-GR" sz="2400" dirty="0">
                <a:latin typeface="Arial" panose="020B0604020202020204" pitchFamily="34" charset="0"/>
                <a:cs typeface="Arial" panose="020B0604020202020204" pitchFamily="34" charset="0"/>
              </a:rPr>
              <a:t>Ελλάδα. Η επίδραση του Μάη του ’68 στην πολιτική ριζοσπαστικοποίηση της νεολαίας και </a:t>
            </a:r>
            <a:r>
              <a:rPr lang="el-GR" sz="2400" dirty="0" smtClean="0">
                <a:latin typeface="Arial" panose="020B0604020202020204" pitchFamily="34" charset="0"/>
                <a:cs typeface="Arial" panose="020B0604020202020204" pitchFamily="34" charset="0"/>
              </a:rPr>
              <a:t>των φοιτητών </a:t>
            </a:r>
            <a:r>
              <a:rPr lang="el-GR" sz="2400" dirty="0">
                <a:latin typeface="Arial" panose="020B0604020202020204" pitchFamily="34" charset="0"/>
                <a:cs typeface="Arial" panose="020B0604020202020204" pitchFamily="34" charset="0"/>
              </a:rPr>
              <a:t>επηρέασε καθοριστικά τη φυσιογνωμία του αντιδικτατορικού κινήματος στο εξωτερικό</a:t>
            </a:r>
            <a:r>
              <a:rPr lang="el-GR" sz="2400" dirty="0" smtClean="0">
                <a:latin typeface="Arial" panose="020B0604020202020204" pitchFamily="34" charset="0"/>
                <a:cs typeface="Arial" panose="020B0604020202020204" pitchFamily="34" charset="0"/>
              </a:rPr>
              <a:t>.</a:t>
            </a:r>
          </a:p>
          <a:p>
            <a:pPr marL="0" indent="0" algn="just" fontAlgn="auto">
              <a:spcAft>
                <a:spcPts val="0"/>
              </a:spcAft>
              <a:buFont typeface="Arial" panose="020B0604020202020204" pitchFamily="34" charset="0"/>
              <a:buNone/>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Τέλος, στις αντιστασιακές οργανώσεις συμπεριλαμβάνονται και οι οργανώσεις απότακτων από </a:t>
            </a:r>
            <a:r>
              <a:rPr lang="el-GR" sz="2400" dirty="0" smtClean="0">
                <a:latin typeface="Arial" panose="020B0604020202020204" pitchFamily="34" charset="0"/>
                <a:cs typeface="Arial" panose="020B0604020202020204" pitchFamily="34" charset="0"/>
              </a:rPr>
              <a:t>τη Χούντα </a:t>
            </a:r>
            <a:r>
              <a:rPr lang="el-GR" sz="2400" dirty="0">
                <a:latin typeface="Arial" panose="020B0604020202020204" pitchFamily="34" charset="0"/>
                <a:cs typeface="Arial" panose="020B0604020202020204" pitchFamily="34" charset="0"/>
              </a:rPr>
              <a:t>αξιωματικών του στρατού.</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fontScale="85000" lnSpcReduction="20000"/>
          </a:bodyPr>
          <a:lstStyle/>
          <a:p>
            <a:pPr algn="just" fontAlgn="auto">
              <a:spcAft>
                <a:spcPts val="0"/>
              </a:spcAft>
              <a:buFont typeface="Arial" panose="020B0604020202020204" pitchFamily="34" charset="0"/>
              <a:buChar char="•"/>
              <a:defRPr/>
            </a:pPr>
            <a:r>
              <a:rPr lang="el-GR" dirty="0">
                <a:latin typeface="Arial" panose="020B0604020202020204" pitchFamily="34" charset="0"/>
                <a:cs typeface="Arial" panose="020B0604020202020204" pitchFamily="34" charset="0"/>
              </a:rPr>
              <a:t>Οι περισσότερο γνωστές αντιδικτατορικές οργανώσεις ήταν οι παρακάτω:</a:t>
            </a:r>
          </a:p>
          <a:p>
            <a:pPr marL="0" indent="0" algn="just" fontAlgn="auto">
              <a:spcAft>
                <a:spcPts val="0"/>
              </a:spcAft>
              <a:buFont typeface="Arial" panose="020B0604020202020204" pitchFamily="34" charset="0"/>
              <a:buNone/>
              <a:defRPr/>
            </a:pPr>
            <a:endParaRPr lang="el-GR"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dirty="0" smtClean="0">
                <a:latin typeface="Arial" panose="020B0604020202020204" pitchFamily="34" charset="0"/>
                <a:cs typeface="Arial" panose="020B0604020202020204" pitchFamily="34" charset="0"/>
              </a:rPr>
              <a:t>Το </a:t>
            </a:r>
            <a:r>
              <a:rPr lang="el-GR" dirty="0">
                <a:latin typeface="Arial" panose="020B0604020202020204" pitchFamily="34" charset="0"/>
                <a:cs typeface="Arial" panose="020B0604020202020204" pitchFamily="34" charset="0"/>
              </a:rPr>
              <a:t>Πανελλήνιο Απελευθερωτικό Μέτωπο (ΠΑΜ) το οποίο ιδρύθηκε αμέσως  μετά το πραξικόπημα</a:t>
            </a:r>
            <a:r>
              <a:rPr lang="el-GR" dirty="0" smtClean="0">
                <a:latin typeface="Arial" panose="020B0604020202020204" pitchFamily="34" charset="0"/>
                <a:cs typeface="Arial" panose="020B0604020202020204" pitchFamily="34" charset="0"/>
              </a:rPr>
              <a:t>, από </a:t>
            </a:r>
            <a:r>
              <a:rPr lang="el-GR" dirty="0">
                <a:latin typeface="Arial" panose="020B0604020202020204" pitchFamily="34" charset="0"/>
                <a:cs typeface="Arial" panose="020B0604020202020204" pitchFamily="34" charset="0"/>
              </a:rPr>
              <a:t>στελέχη της ΕΔΑ , της Νεολαίας Λαμπράκη  και  του ΚΚΕ που δεν είχαν συλληφθεί</a:t>
            </a:r>
            <a:r>
              <a:rPr lang="el-GR" dirty="0" smtClean="0">
                <a:latin typeface="Arial" panose="020B0604020202020204" pitchFamily="34" charset="0"/>
                <a:cs typeface="Arial" panose="020B0604020202020204" pitchFamily="34" charset="0"/>
              </a:rPr>
              <a:t>. Κυκλοφορούσε </a:t>
            </a:r>
            <a:r>
              <a:rPr lang="el-GR" dirty="0">
                <a:latin typeface="Arial" panose="020B0604020202020204" pitchFamily="34" charset="0"/>
                <a:cs typeface="Arial" panose="020B0604020202020204" pitchFamily="34" charset="0"/>
              </a:rPr>
              <a:t>το αντιστασιακή εφημερίδα ‘Νέα Ελλάδα’. Στόχος του ήταν η ενότητα όλων </a:t>
            </a:r>
            <a:r>
              <a:rPr lang="el-GR" dirty="0" smtClean="0">
                <a:latin typeface="Arial" panose="020B0604020202020204" pitchFamily="34" charset="0"/>
                <a:cs typeface="Arial" panose="020B0604020202020204" pitchFamily="34" charset="0"/>
              </a:rPr>
              <a:t>των αντιστασιακών </a:t>
            </a:r>
            <a:r>
              <a:rPr lang="el-GR" dirty="0">
                <a:latin typeface="Arial" panose="020B0604020202020204" pitchFamily="34" charset="0"/>
                <a:cs typeface="Arial" panose="020B0604020202020204" pitchFamily="34" charset="0"/>
              </a:rPr>
              <a:t>οργανώσεων αλλά δέχθηκε ένα σημαντικό πλήγμα στην ενότητά του μετά </a:t>
            </a:r>
            <a:r>
              <a:rPr lang="el-GR" dirty="0" smtClean="0">
                <a:latin typeface="Arial" panose="020B0604020202020204" pitchFamily="34" charset="0"/>
                <a:cs typeface="Arial" panose="020B0604020202020204" pitchFamily="34" charset="0"/>
              </a:rPr>
              <a:t>την διάσπαση </a:t>
            </a:r>
            <a:r>
              <a:rPr lang="el-GR" dirty="0">
                <a:latin typeface="Arial" panose="020B0604020202020204" pitchFamily="34" charset="0"/>
                <a:cs typeface="Arial" panose="020B0604020202020204" pitchFamily="34" charset="0"/>
              </a:rPr>
              <a:t>του ΚΚΕ. Το ΠΑΜ Θεσσαλονίκης, συνέβαλε σημαντικά στην αντίσταση από τις </a:t>
            </a:r>
            <a:r>
              <a:rPr lang="el-GR" dirty="0" smtClean="0">
                <a:latin typeface="Arial" panose="020B0604020202020204" pitchFamily="34" charset="0"/>
                <a:cs typeface="Arial" panose="020B0604020202020204" pitchFamily="34" charset="0"/>
              </a:rPr>
              <a:t>πρώτες ώρες </a:t>
            </a:r>
            <a:r>
              <a:rPr lang="el-GR" dirty="0">
                <a:latin typeface="Arial" panose="020B0604020202020204" pitchFamily="34" charset="0"/>
                <a:cs typeface="Arial" panose="020B0604020202020204" pitchFamily="34" charset="0"/>
              </a:rPr>
              <a:t>μετά την επιβολή της χούντας, πληρώνοντας βαρύτατο τίμημα καθώς δολοφονήθηκαν </a:t>
            </a:r>
            <a:r>
              <a:rPr lang="el-GR" dirty="0" smtClean="0">
                <a:latin typeface="Arial" panose="020B0604020202020204" pitchFamily="34" charset="0"/>
                <a:cs typeface="Arial" panose="020B0604020202020204" pitchFamily="34" charset="0"/>
              </a:rPr>
              <a:t>με άγρια </a:t>
            </a:r>
            <a:r>
              <a:rPr lang="el-GR" dirty="0">
                <a:latin typeface="Arial" panose="020B0604020202020204" pitchFamily="34" charset="0"/>
                <a:cs typeface="Arial" panose="020B0604020202020204" pitchFamily="34" charset="0"/>
              </a:rPr>
              <a:t>βασανιστήρια  ο βουλευτής της ΕΔΑ Γιώργης Τσαρουχάς, ο νεολαίος Γιάννης Χαλκίδης </a:t>
            </a:r>
            <a:r>
              <a:rPr lang="el-GR" dirty="0" smtClean="0">
                <a:latin typeface="Arial" panose="020B0604020202020204" pitchFamily="34" charset="0"/>
                <a:cs typeface="Arial" panose="020B0604020202020204" pitchFamily="34" charset="0"/>
              </a:rPr>
              <a:t>και ο </a:t>
            </a:r>
            <a:r>
              <a:rPr lang="el-GR" dirty="0">
                <a:latin typeface="Arial" panose="020B0604020202020204" pitchFamily="34" charset="0"/>
                <a:cs typeface="Arial" panose="020B0604020202020204" pitchFamily="34" charset="0"/>
              </a:rPr>
              <a:t>αγωνιστής Βασίλης Μπεκροδημήτρης.</a:t>
            </a:r>
            <a:endParaRPr lang="en-US"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Πανελλήνιο Απελευθερωτικό Κίνημα (ΠΑΚ) που ιδρύθηκε στη Σουηδία το Φεβρουάριο </a:t>
            </a:r>
            <a:r>
              <a:rPr lang="el-GR" sz="2400" dirty="0" smtClean="0">
                <a:latin typeface="Arial" panose="020B0604020202020204" pitchFamily="34" charset="0"/>
                <a:cs typeface="Arial" panose="020B0604020202020204" pitchFamily="34" charset="0"/>
              </a:rPr>
              <a:t>1968 από </a:t>
            </a:r>
            <a:r>
              <a:rPr lang="el-GR" sz="2400" dirty="0">
                <a:latin typeface="Arial" panose="020B0604020202020204" pitchFamily="34" charset="0"/>
                <a:cs typeface="Arial" panose="020B0604020202020204" pitchFamily="34" charset="0"/>
              </a:rPr>
              <a:t>τον Ανδρέα Παπανδρέου. Ανάμεσα στους αγωνιστές του ΠΑΚ ήταν ο Κ. Σημίτης. ο Κ</a:t>
            </a:r>
            <a:r>
              <a:rPr lang="el-GR" sz="2400" dirty="0" smtClean="0">
                <a:latin typeface="Arial" panose="020B0604020202020204" pitchFamily="34" charset="0"/>
                <a:cs typeface="Arial" panose="020B0604020202020204" pitchFamily="34" charset="0"/>
              </a:rPr>
              <a:t>. Λαλιώτης</a:t>
            </a:r>
            <a:r>
              <a:rPr lang="el-GR" sz="2400" dirty="0">
                <a:latin typeface="Arial" panose="020B0604020202020204" pitchFamily="34" charset="0"/>
                <a:cs typeface="Arial" panose="020B0604020202020204" pitchFamily="34" charset="0"/>
              </a:rPr>
              <a:t>, ο Γ. Αλευράς, ο Γ. Χαραλαμπόπουλος, ο Ν. Βγενόπουλος, ο Μ. Κουτσόγιωργας, ο Γ</a:t>
            </a:r>
            <a:r>
              <a:rPr lang="el-GR" sz="2400" dirty="0" smtClean="0">
                <a:latin typeface="Arial" panose="020B0604020202020204" pitchFamily="34" charset="0"/>
                <a:cs typeface="Arial" panose="020B0604020202020204" pitchFamily="34" charset="0"/>
              </a:rPr>
              <a:t>. Παπαδημητρίου</a:t>
            </a:r>
            <a:r>
              <a:rPr lang="el-GR" sz="2400" dirty="0">
                <a:latin typeface="Arial" panose="020B0604020202020204" pitchFamily="34" charset="0"/>
                <a:cs typeface="Arial" panose="020B0604020202020204" pitchFamily="34" charset="0"/>
              </a:rPr>
              <a:t>, ο Γ. Ανωμερίτης, ο Π. Κρητικός, η Χ. Μπαρμπαγιαννέρη, ο Ν. </a:t>
            </a:r>
            <a:r>
              <a:rPr lang="el-GR" sz="2400" dirty="0" smtClean="0">
                <a:latin typeface="Arial" panose="020B0604020202020204" pitchFamily="34" charset="0"/>
                <a:cs typeface="Arial" panose="020B0604020202020204" pitchFamily="34" charset="0"/>
              </a:rPr>
              <a:t> Φαρμάκης και πολλοί </a:t>
            </a:r>
            <a:r>
              <a:rPr lang="el-GR" sz="2400" dirty="0">
                <a:latin typeface="Arial" panose="020B0604020202020204" pitchFamily="34" charset="0"/>
                <a:cs typeface="Arial" panose="020B0604020202020204" pitchFamily="34" charset="0"/>
              </a:rPr>
              <a:t>άλλοι.</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Δημοκρατική Άμυνα που προήλθε  κυρίως από στελέχη του «Ομίλου Παπαναστασίου»  και </a:t>
            </a:r>
            <a:r>
              <a:rPr lang="el-GR" sz="2400" dirty="0" smtClean="0">
                <a:latin typeface="Arial" panose="020B0604020202020204" pitchFamily="34" charset="0"/>
                <a:cs typeface="Arial" panose="020B0604020202020204" pitchFamily="34" charset="0"/>
              </a:rPr>
              <a:t>από διανοούμενους </a:t>
            </a:r>
            <a:r>
              <a:rPr lang="el-GR" sz="2400" dirty="0">
                <a:latin typeface="Arial" panose="020B0604020202020204" pitchFamily="34" charset="0"/>
                <a:cs typeface="Arial" panose="020B0604020202020204" pitchFamily="34" charset="0"/>
              </a:rPr>
              <a:t>του   κεντρώου και αριστερού χώρου. Άρχισε να δραστηριοποιείται το Μάιο του </a:t>
            </a:r>
            <a:r>
              <a:rPr lang="el-GR" sz="2400" dirty="0" smtClean="0">
                <a:latin typeface="Arial" panose="020B0604020202020204" pitchFamily="34" charset="0"/>
                <a:cs typeface="Arial" panose="020B0604020202020204" pitchFamily="34" charset="0"/>
              </a:rPr>
              <a:t>1967 και </a:t>
            </a:r>
            <a:r>
              <a:rPr lang="el-GR" sz="2400" dirty="0">
                <a:latin typeface="Arial" panose="020B0604020202020204" pitchFamily="34" charset="0"/>
                <a:cs typeface="Arial" panose="020B0604020202020204" pitchFamily="34" charset="0"/>
              </a:rPr>
              <a:t>σύντομα αρχίζει να τοποθετεί βόμβες προσέχοντας να μην υπάρξουν αθώα θύματα. </a:t>
            </a:r>
            <a:r>
              <a:rPr lang="el-GR" sz="2400" dirty="0" smtClean="0">
                <a:latin typeface="Arial" panose="020B0604020202020204" pitchFamily="34" charset="0"/>
                <a:cs typeface="Arial" panose="020B0604020202020204" pitchFamily="34" charset="0"/>
              </a:rPr>
              <a:t>Ανάμεσα  στα </a:t>
            </a:r>
            <a:r>
              <a:rPr lang="el-GR" sz="2400" dirty="0">
                <a:latin typeface="Arial" panose="020B0604020202020204" pitchFamily="34" charset="0"/>
                <a:cs typeface="Arial" panose="020B0604020202020204" pitchFamily="34" charset="0"/>
              </a:rPr>
              <a:t>στελέχη του ήταν ο Σ. Καράγιωργας, ο Γ. Νοταράς, ο Κ. Σοφούλης, ο Α. Στάγκος, ο Σ</a:t>
            </a:r>
            <a:r>
              <a:rPr lang="el-GR" sz="2400" dirty="0" smtClean="0">
                <a:latin typeface="Arial" panose="020B0604020202020204" pitchFamily="34" charset="0"/>
                <a:cs typeface="Arial" panose="020B0604020202020204" pitchFamily="34" charset="0"/>
              </a:rPr>
              <a:t>. Παπασπηλιόπουλος </a:t>
            </a:r>
            <a:r>
              <a:rPr lang="el-GR" sz="2400" dirty="0">
                <a:latin typeface="Arial" panose="020B0604020202020204" pitchFamily="34" charset="0"/>
                <a:cs typeface="Arial" panose="020B0604020202020204" pitchFamily="34" charset="0"/>
              </a:rPr>
              <a:t>, ο Γ.Α. Μαγκάκης, Σ. Χασαπίδης, Γ. Ιορδανίδης και Γ. Μυλωνάς, ο Χ</a:t>
            </a:r>
            <a:r>
              <a:rPr lang="el-GR" sz="2400" dirty="0" smtClean="0">
                <a:latin typeface="Arial" panose="020B0604020202020204" pitchFamily="34" charset="0"/>
                <a:cs typeface="Arial" panose="020B0604020202020204" pitchFamily="34" charset="0"/>
              </a:rPr>
              <a:t>. Πρωτοπαππάς</a:t>
            </a:r>
            <a:r>
              <a:rPr lang="el-GR" sz="2400" dirty="0">
                <a:latin typeface="Arial" panose="020B0604020202020204" pitchFamily="34" charset="0"/>
                <a:cs typeface="Arial" panose="020B0604020202020204" pitchFamily="34" charset="0"/>
              </a:rPr>
              <a:t>, ο  Ν. Κωνσταντόπουλος, ο Χ. Ντόλκας, ο  Α. Μάνεσης και ο  Π. Ζάννας.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 Ρήγας Φεραίος  που ιδρύθηκε το Δεκέμβριο του 1967, ως Πανελλήνια </a:t>
            </a:r>
            <a:r>
              <a:rPr lang="el-GR" sz="2400" dirty="0" smtClean="0">
                <a:latin typeface="Arial" panose="020B0604020202020204" pitchFamily="34" charset="0"/>
                <a:cs typeface="Arial" panose="020B0604020202020204" pitchFamily="34" charset="0"/>
              </a:rPr>
              <a:t>Αντιδικτατορική Οργάνωση </a:t>
            </a:r>
            <a:r>
              <a:rPr lang="el-GR" sz="2400" dirty="0">
                <a:latin typeface="Arial" panose="020B0604020202020204" pitchFamily="34" charset="0"/>
                <a:cs typeface="Arial" panose="020B0604020202020204" pitchFamily="34" charset="0"/>
              </a:rPr>
              <a:t>Σπουδαστών (ΠΑΟΣ) «Ρήγας Φεραίος», κυρίως από πρώην μέλη </a:t>
            </a:r>
            <a:r>
              <a:rPr lang="el-GR" sz="2400" dirty="0" smtClean="0">
                <a:latin typeface="Arial" panose="020B0604020202020204" pitchFamily="34" charset="0"/>
                <a:cs typeface="Arial" panose="020B0604020202020204" pitchFamily="34" charset="0"/>
              </a:rPr>
              <a:t>της Δημοκρατικής Νεολαίας </a:t>
            </a:r>
            <a:r>
              <a:rPr lang="el-GR" sz="2400" dirty="0">
                <a:latin typeface="Arial" panose="020B0604020202020204" pitchFamily="34" charset="0"/>
                <a:cs typeface="Arial" panose="020B0604020202020204" pitchFamily="34" charset="0"/>
              </a:rPr>
              <a:t>Λαμπράκη. Είναι η πρώτη συγκροτημένη σπουδαστική οργάνωση με αγωνιστική </a:t>
            </a:r>
            <a:r>
              <a:rPr lang="el-GR" sz="2400" dirty="0" smtClean="0">
                <a:latin typeface="Arial" panose="020B0604020202020204" pitchFamily="34" charset="0"/>
                <a:cs typeface="Arial" panose="020B0604020202020204" pitchFamily="34" charset="0"/>
              </a:rPr>
              <a:t>προοπτική </a:t>
            </a:r>
            <a:r>
              <a:rPr lang="el-GR" sz="2400" dirty="0">
                <a:latin typeface="Arial" panose="020B0604020202020204" pitchFamily="34" charset="0"/>
                <a:cs typeface="Arial" panose="020B0604020202020204" pitchFamily="34" charset="0"/>
              </a:rPr>
              <a:t>συσπείρωσης πλατιών μαζών.  Εκδίδει το Θούριο  ασταμάτητα μέχρι το 1970. Μετά </a:t>
            </a:r>
            <a:r>
              <a:rPr lang="el-GR" sz="2400" dirty="0" smtClean="0">
                <a:latin typeface="Arial" panose="020B0604020202020204" pitchFamily="34" charset="0"/>
                <a:cs typeface="Arial" panose="020B0604020202020204" pitchFamily="34" charset="0"/>
              </a:rPr>
              <a:t>τη διάσπαση </a:t>
            </a:r>
            <a:r>
              <a:rPr lang="el-GR" sz="2400" dirty="0">
                <a:latin typeface="Arial" panose="020B0604020202020204" pitchFamily="34" charset="0"/>
                <a:cs typeface="Arial" panose="020B0604020202020204" pitchFamily="34" charset="0"/>
              </a:rPr>
              <a:t>του ΚΚΕ το 68 τοποθετήθηκε υπέρ του ΚΚΕ εσωτερικού και τον Ιούνιο του </a:t>
            </a:r>
            <a:r>
              <a:rPr lang="el-GR" sz="2400" dirty="0" smtClean="0">
                <a:latin typeface="Arial" panose="020B0604020202020204" pitchFamily="34" charset="0"/>
                <a:cs typeface="Arial" panose="020B0604020202020204" pitchFamily="34" charset="0"/>
              </a:rPr>
              <a:t>1974 μετονομάστηκε </a:t>
            </a:r>
            <a:r>
              <a:rPr lang="el-GR" sz="2400" dirty="0">
                <a:latin typeface="Arial" panose="020B0604020202020204" pitchFamily="34" charset="0"/>
                <a:cs typeface="Arial" panose="020B0604020202020204" pitchFamily="34" charset="0"/>
              </a:rPr>
              <a:t>σε Πανελλαδική Οργάνωση Νέων (ΠΟΝ) «Ρήγας Φεραίος» και συνέχισε τη </a:t>
            </a:r>
            <a:r>
              <a:rPr lang="el-GR" sz="2400" dirty="0" smtClean="0">
                <a:latin typeface="Arial" panose="020B0604020202020204" pitchFamily="34" charset="0"/>
                <a:cs typeface="Arial" panose="020B0604020202020204" pitchFamily="34" charset="0"/>
              </a:rPr>
              <a:t>δράση της</a:t>
            </a:r>
            <a:r>
              <a:rPr lang="el-GR" sz="2400" dirty="0">
                <a:latin typeface="Arial" panose="020B0604020202020204" pitchFamily="34" charset="0"/>
                <a:cs typeface="Arial" panose="020B0604020202020204" pitchFamily="34" charset="0"/>
              </a:rPr>
              <a:t>  σαν νεολαία του ΚΚΕ εσωτερικού</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Κομμουνιστική Νεολαία Ελλάδας (ΚΝΕ) ιδρύθηκε το Σεπτέμβρη του 1968 μετά την </a:t>
            </a:r>
            <a:r>
              <a:rPr lang="el-GR" sz="2400" dirty="0" smtClean="0">
                <a:latin typeface="Arial" panose="020B0604020202020204" pitchFamily="34" charset="0"/>
                <a:cs typeface="Arial" panose="020B0604020202020204" pitchFamily="34" charset="0"/>
              </a:rPr>
              <a:t>διάσπαση του </a:t>
            </a:r>
            <a:r>
              <a:rPr lang="el-GR" sz="2400" dirty="0">
                <a:latin typeface="Arial" panose="020B0604020202020204" pitchFamily="34" charset="0"/>
                <a:cs typeface="Arial" panose="020B0604020202020204" pitchFamily="34" charset="0"/>
              </a:rPr>
              <a:t>ΚΚΕ σαν  μαρξιστική- λενινιστική οργάνωση νεολαίας του ΚΚΕ. Τα πρώτα χρόνια  </a:t>
            </a:r>
            <a:r>
              <a:rPr lang="el-GR" sz="2400" dirty="0" smtClean="0">
                <a:latin typeface="Arial" panose="020B0604020202020204" pitchFamily="34" charset="0"/>
                <a:cs typeface="Arial" panose="020B0604020202020204" pitchFamily="34" charset="0"/>
              </a:rPr>
              <a:t>παρουσιάζει σοβαρές </a:t>
            </a:r>
            <a:r>
              <a:rPr lang="el-GR" sz="2400" dirty="0">
                <a:latin typeface="Arial" panose="020B0604020202020204" pitchFamily="34" charset="0"/>
                <a:cs typeface="Arial" panose="020B0604020202020204" pitchFamily="34" charset="0"/>
              </a:rPr>
              <a:t>οργανωτικές αδυναμίες. Το καλοκαίρι του 1972 μαζί με αριστερούς φοιτητές  ιδρύει </a:t>
            </a:r>
            <a:r>
              <a:rPr lang="el-GR" sz="2400" dirty="0" smtClean="0">
                <a:latin typeface="Arial" panose="020B0604020202020204" pitchFamily="34" charset="0"/>
                <a:cs typeface="Arial" panose="020B0604020202020204" pitchFamily="34" charset="0"/>
              </a:rPr>
              <a:t> την</a:t>
            </a:r>
            <a:r>
              <a:rPr lang="el-GR" sz="2400" dirty="0">
                <a:latin typeface="Arial" panose="020B0604020202020204" pitchFamily="34" charset="0"/>
                <a:cs typeface="Arial" panose="020B0604020202020204" pitchFamily="34" charset="0"/>
              </a:rPr>
              <a:t> Αντιδικτατορική Εθνική Φοιτητική Ένωση Ελλάδας (Αντι-ΕΦΕΕ) που παίζει σημαντικό </a:t>
            </a:r>
            <a:r>
              <a:rPr lang="el-GR" sz="2400" dirty="0" smtClean="0">
                <a:latin typeface="Arial" panose="020B0604020202020204" pitchFamily="34" charset="0"/>
                <a:cs typeface="Arial" panose="020B0604020202020204" pitchFamily="34" charset="0"/>
              </a:rPr>
              <a:t>ρόλο </a:t>
            </a:r>
            <a:r>
              <a:rPr lang="el-GR" sz="2400" dirty="0">
                <a:latin typeface="Arial" panose="020B0604020202020204" pitchFamily="34" charset="0"/>
                <a:cs typeface="Arial" panose="020B0604020202020204" pitchFamily="34" charset="0"/>
              </a:rPr>
              <a:t>στην ανάπτυξη και δράση του φοιτητικού κινήματος και εκδίδει την </a:t>
            </a:r>
            <a:r>
              <a:rPr lang="el-GR" sz="2400" dirty="0" smtClean="0">
                <a:latin typeface="Arial" panose="020B0604020202020204" pitchFamily="34" charset="0"/>
                <a:cs typeface="Arial" panose="020B0604020202020204" pitchFamily="34" charset="0"/>
              </a:rPr>
              <a:t>παράνομη ‘</a:t>
            </a:r>
            <a:r>
              <a:rPr lang="el-GR" sz="2400" dirty="0">
                <a:latin typeface="Arial" panose="020B0604020202020204" pitchFamily="34" charset="0"/>
                <a:cs typeface="Arial" panose="020B0604020202020204" pitchFamily="34" charset="0"/>
              </a:rPr>
              <a:t>Πανσπουδαστική’ που μετέφερε το σάλπισμα του </a:t>
            </a:r>
            <a:r>
              <a:rPr lang="el-GR" sz="2400" dirty="0" smtClean="0">
                <a:latin typeface="Arial" panose="020B0604020202020204" pitchFamily="34" charset="0"/>
                <a:cs typeface="Arial" panose="020B0604020202020204" pitchFamily="34" charset="0"/>
              </a:rPr>
              <a:t> αντιδικτατορικού </a:t>
            </a:r>
            <a:r>
              <a:rPr lang="el-GR" sz="2400" dirty="0">
                <a:latin typeface="Arial" panose="020B0604020202020204" pitchFamily="34" charset="0"/>
                <a:cs typeface="Arial" panose="020B0604020202020204" pitchFamily="34" charset="0"/>
              </a:rPr>
              <a:t>αγώνα μέσα στα Πανεπιστήμια.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ΤΡΟΠΟΙ ΔΡΑΣΗΣ-ΑΝΤΙΔΡΑΣΗΣ ΕΝΤΟΣ ΚΑΙ ΕΚΤΟΣ ΕΛΛΑΔΟΣ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fontScale="70000" lnSpcReduction="20000"/>
          </a:bodyPr>
          <a:lstStyle/>
          <a:p>
            <a:pPr algn="just" fontAlgn="auto">
              <a:spcAft>
                <a:spcPts val="0"/>
              </a:spcAft>
              <a:buFont typeface="Arial" panose="020B0604020202020204" pitchFamily="34" charset="0"/>
              <a:buChar char="•"/>
              <a:defRPr/>
            </a:pPr>
            <a:r>
              <a:rPr lang="el-GR" dirty="0">
                <a:latin typeface="Arial" panose="020B0604020202020204" pitchFamily="34" charset="0"/>
                <a:cs typeface="Arial" panose="020B0604020202020204" pitchFamily="34" charset="0"/>
              </a:rPr>
              <a:t>Ενδεικτικά αναφέρω ονόματα πολλών αντιδιδακτορικών οργανώσεων</a:t>
            </a:r>
            <a:r>
              <a:rPr lang="el-GR" dirty="0" smtClean="0">
                <a:latin typeface="Arial" panose="020B0604020202020204" pitchFamily="34" charset="0"/>
                <a:cs typeface="Arial" panose="020B0604020202020204" pitchFamily="34" charset="0"/>
              </a:rPr>
              <a:t>:</a:t>
            </a:r>
            <a:endParaRPr lang="el-GR"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dirty="0">
                <a:latin typeface="Arial" panose="020B0604020202020204" pitchFamily="34" charset="0"/>
                <a:cs typeface="Arial" panose="020B0604020202020204" pitchFamily="34" charset="0"/>
              </a:rPr>
              <a:t>Αντίστασις, Απελευθέρωσις, Ανεξαρτησία (ΑΑΑ), ΑΑΣΠΕ (Αντιφασιστική </a:t>
            </a:r>
            <a:r>
              <a:rPr lang="el-GR" dirty="0" smtClean="0">
                <a:latin typeface="Arial" panose="020B0604020202020204" pitchFamily="34" charset="0"/>
                <a:cs typeface="Arial" panose="020B0604020202020204" pitchFamily="34" charset="0"/>
              </a:rPr>
              <a:t>Αντιϊμπεριαλιστική Σπουδαστική </a:t>
            </a:r>
            <a:r>
              <a:rPr lang="el-GR" dirty="0">
                <a:latin typeface="Arial" panose="020B0604020202020204" pitchFamily="34" charset="0"/>
                <a:cs typeface="Arial" panose="020B0604020202020204" pitchFamily="34" charset="0"/>
              </a:rPr>
              <a:t>Παράταξη Ελλάδας), ΑΕΜ (Αντιδικτατορικό Εργατικό Μέτωπο), ΑΚΕ (</a:t>
            </a:r>
            <a:r>
              <a:rPr lang="el-GR" dirty="0" smtClean="0">
                <a:latin typeface="Arial" panose="020B0604020202020204" pitchFamily="34" charset="0"/>
                <a:cs typeface="Arial" panose="020B0604020202020204" pitchFamily="34" charset="0"/>
              </a:rPr>
              <a:t>Αντιφασιστικό Κίνημα </a:t>
            </a:r>
            <a:r>
              <a:rPr lang="el-GR" dirty="0">
                <a:latin typeface="Arial" panose="020B0604020202020204" pitchFamily="34" charset="0"/>
                <a:cs typeface="Arial" panose="020B0604020202020204" pitchFamily="34" charset="0"/>
              </a:rPr>
              <a:t>Ελλάδας), Αντι-ΕΦΕΕ, Αόρατοι Αγωνιστές του Ελληνικού Έθνους, Απελευθερωτικό </a:t>
            </a:r>
            <a:r>
              <a:rPr lang="el-GR" dirty="0" smtClean="0">
                <a:latin typeface="Arial" panose="020B0604020202020204" pitchFamily="34" charset="0"/>
                <a:cs typeface="Arial" panose="020B0604020202020204" pitchFamily="34" charset="0"/>
              </a:rPr>
              <a:t>Κίνημα Ελλάδας </a:t>
            </a:r>
            <a:r>
              <a:rPr lang="el-GR" dirty="0">
                <a:latin typeface="Arial" panose="020B0604020202020204" pitchFamily="34" charset="0"/>
                <a:cs typeface="Arial" panose="020B0604020202020204" pitchFamily="34" charset="0"/>
              </a:rPr>
              <a:t>(ΑΚΕ), ΔΕΑ (Δημοκρατικές Επιτροπές Αντιστάσεως), ΔΣ (Δημοκρατικοί Σύνδεσμοι), </a:t>
            </a:r>
            <a:r>
              <a:rPr lang="el-GR" dirty="0" smtClean="0">
                <a:latin typeface="Arial" panose="020B0604020202020204" pitchFamily="34" charset="0"/>
                <a:cs typeface="Arial" panose="020B0604020202020204" pitchFamily="34" charset="0"/>
              </a:rPr>
              <a:t>ΕΑΚΚ (</a:t>
            </a:r>
            <a:r>
              <a:rPr lang="el-GR" dirty="0">
                <a:latin typeface="Arial" panose="020B0604020202020204" pitchFamily="34" charset="0"/>
                <a:cs typeface="Arial" panose="020B0604020202020204" pitchFamily="34" charset="0"/>
              </a:rPr>
              <a:t>Εθνικό Απελευθερωτικό Κίνημα Κρήτης), ΕΑΝ (Ελληνική Αντιδικτατορική Νεολαία), ΕΑΣ (</a:t>
            </a:r>
            <a:r>
              <a:rPr lang="el-GR" dirty="0" smtClean="0">
                <a:latin typeface="Arial" panose="020B0604020202020204" pitchFamily="34" charset="0"/>
                <a:cs typeface="Arial" panose="020B0604020202020204" pitchFamily="34" charset="0"/>
              </a:rPr>
              <a:t>Εθνικός Αντιδικτατορικός </a:t>
            </a:r>
            <a:r>
              <a:rPr lang="el-GR" dirty="0">
                <a:latin typeface="Arial" panose="020B0604020202020204" pitchFamily="34" charset="0"/>
                <a:cs typeface="Arial" panose="020B0604020202020204" pitchFamily="34" charset="0"/>
              </a:rPr>
              <a:t>Στρατός), ΕΕΣ (Ένωση Εθνικής Σωτηρίας), ΕΜΑ (Ελληνική Μαχητική Αντίσταση</a:t>
            </a:r>
            <a:r>
              <a:rPr lang="el-GR" dirty="0" smtClean="0">
                <a:latin typeface="Arial" panose="020B0604020202020204" pitchFamily="34" charset="0"/>
                <a:cs typeface="Arial" panose="020B0604020202020204" pitchFamily="34" charset="0"/>
              </a:rPr>
              <a:t>), ΕΜΕΠ </a:t>
            </a:r>
            <a:r>
              <a:rPr lang="el-GR" dirty="0">
                <a:latin typeface="Arial" panose="020B0604020202020204" pitchFamily="34" charset="0"/>
                <a:cs typeface="Arial" panose="020B0604020202020204" pitchFamily="34" charset="0"/>
              </a:rPr>
              <a:t>(Εταιρεία Μελέτης Ελληνικών Προβλημάτων), Ελληνική Αντίσταση, ΕΕ (Ελεύθεροι Έλληνες</a:t>
            </a:r>
            <a:r>
              <a:rPr lang="el-GR" dirty="0" smtClean="0">
                <a:latin typeface="Arial" panose="020B0604020202020204" pitchFamily="34" charset="0"/>
                <a:cs typeface="Arial" panose="020B0604020202020204" pitchFamily="34" charset="0"/>
              </a:rPr>
              <a:t>), ΕΔΚ </a:t>
            </a:r>
            <a:r>
              <a:rPr lang="el-GR" dirty="0">
                <a:latin typeface="Arial" panose="020B0604020202020204" pitchFamily="34" charset="0"/>
                <a:cs typeface="Arial" panose="020B0604020202020204" pitchFamily="34" charset="0"/>
              </a:rPr>
              <a:t>(Ελληνικό Δημοκρατικό Κίνημα), ΕΚΔΑ (Εθνικό Κίνημα Δημοκρατικής Αντιστάσεως), </a:t>
            </a:r>
            <a:r>
              <a:rPr lang="el-GR" dirty="0" smtClean="0">
                <a:latin typeface="Arial" panose="020B0604020202020204" pitchFamily="34" charset="0"/>
                <a:cs typeface="Arial" panose="020B0604020202020204" pitchFamily="34" charset="0"/>
              </a:rPr>
              <a:t>Κίνημα Εθνικής </a:t>
            </a:r>
            <a:r>
              <a:rPr lang="el-GR" dirty="0">
                <a:latin typeface="Arial" panose="020B0604020202020204" pitchFamily="34" charset="0"/>
                <a:cs typeface="Arial" panose="020B0604020202020204" pitchFamily="34" charset="0"/>
              </a:rPr>
              <a:t>Αντιστάσεως (ΚΕΑ), Κίνημα 20ης Οκτώβρη, ΚΟΣ (Κομματική Οργάνωση Σπουδαστών</a:t>
            </a:r>
            <a:r>
              <a:rPr lang="el-GR" dirty="0" smtClean="0">
                <a:latin typeface="Arial" panose="020B0604020202020204" pitchFamily="34" charset="0"/>
                <a:cs typeface="Arial" panose="020B0604020202020204" pitchFamily="34" charset="0"/>
              </a:rPr>
              <a:t>),Κ.Ο</a:t>
            </a:r>
            <a:r>
              <a:rPr lang="el-GR" dirty="0">
                <a:latin typeface="Arial" panose="020B0604020202020204" pitchFamily="34" charset="0"/>
                <a:cs typeface="Arial" panose="020B0604020202020204" pitchFamily="34" charset="0"/>
              </a:rPr>
              <a:t>. Μαχητής, Λαϊκή Πάλη, Μπολσεβίκοι, ΟΜΛΕ (Οργάνωση Μαρξιστών Λενινιστών Ελλάδας</a:t>
            </a:r>
            <a:r>
              <a:rPr lang="el-GR" dirty="0" smtClean="0">
                <a:latin typeface="Arial" panose="020B0604020202020204" pitchFamily="34" charset="0"/>
                <a:cs typeface="Arial" panose="020B0604020202020204" pitchFamily="34" charset="0"/>
              </a:rPr>
              <a:t>),ΠΕΕΚ</a:t>
            </a:r>
            <a:r>
              <a:rPr lang="el-GR" dirty="0">
                <a:latin typeface="Arial" panose="020B0604020202020204" pitchFamily="34" charset="0"/>
                <a:cs typeface="Arial" panose="020B0604020202020204" pitchFamily="34" charset="0"/>
              </a:rPr>
              <a:t>, ΠΠΣΠ (Προοδευτική Πανσπουδαστική Σπουδαστική Παράταξη), ΣΕΠ (</a:t>
            </a:r>
            <a:r>
              <a:rPr lang="el-GR" dirty="0" smtClean="0">
                <a:latin typeface="Arial" panose="020B0604020202020204" pitchFamily="34" charset="0"/>
                <a:cs typeface="Arial" panose="020B0604020202020204" pitchFamily="34" charset="0"/>
              </a:rPr>
              <a:t>Σοσιαλιστική Επαναστατική </a:t>
            </a:r>
            <a:r>
              <a:rPr lang="el-GR" dirty="0">
                <a:latin typeface="Arial" panose="020B0604020202020204" pitchFamily="34" charset="0"/>
                <a:cs typeface="Arial" panose="020B0604020202020204" pitchFamily="34" charset="0"/>
              </a:rPr>
              <a:t>Πάλη), ΣΦΠ (Σοσιαλιστική Φοιτητική Πρωτοπορία), Υπερασπιστές της Ελευθερίας</a:t>
            </a:r>
            <a:r>
              <a:rPr lang="el-GR" dirty="0" smtClean="0">
                <a:latin typeface="Arial" panose="020B0604020202020204" pitchFamily="34" charset="0"/>
                <a:cs typeface="Arial" panose="020B0604020202020204" pitchFamily="34" charset="0"/>
              </a:rPr>
              <a:t>, ΦΕΑ </a:t>
            </a:r>
            <a:r>
              <a:rPr lang="el-GR" dirty="0">
                <a:latin typeface="Arial" panose="020B0604020202020204" pitchFamily="34" charset="0"/>
                <a:cs typeface="Arial" panose="020B0604020202020204" pitchFamily="34" charset="0"/>
              </a:rPr>
              <a:t>(Φοιτητικές Ενώσεις Αντίστασης)</a:t>
            </a:r>
            <a:endParaRPr lang="en-US"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ΠΡΟΣΠΑΘΕΙΑ ΓΙΑ ΚΟΙΝΗ ΔΡΑΣΗ</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Από πολύ νωρίς άρχισαν προσπάθειες για συντονισμό και κοινή δράση μεταξύ </a:t>
            </a:r>
            <a:r>
              <a:rPr lang="el-GR" sz="2400" dirty="0" smtClean="0">
                <a:latin typeface="Arial" panose="020B0604020202020204" pitchFamily="34" charset="0"/>
                <a:cs typeface="Arial" panose="020B0604020202020204" pitchFamily="34" charset="0"/>
              </a:rPr>
              <a:t>διαφόρων αντιστασιακών </a:t>
            </a:r>
            <a:r>
              <a:rPr lang="el-GR" sz="2400" dirty="0">
                <a:latin typeface="Arial" panose="020B0604020202020204" pitchFamily="34" charset="0"/>
                <a:cs typeface="Arial" panose="020B0604020202020204" pitchFamily="34" charset="0"/>
              </a:rPr>
              <a:t>οργανώσεων. Αρχικά ανάμεσα στο ΠΑΜ και στη Δημοκρατική Άμυνα (Δ.Α.) με </a:t>
            </a:r>
            <a:r>
              <a:rPr lang="el-GR" sz="2400" dirty="0" smtClean="0">
                <a:latin typeface="Arial" panose="020B0604020202020204" pitchFamily="34" charset="0"/>
                <a:cs typeface="Arial" panose="020B0604020202020204" pitchFamily="34" charset="0"/>
              </a:rPr>
              <a:t>τη σύναψη </a:t>
            </a:r>
            <a:r>
              <a:rPr lang="el-GR" sz="2400" dirty="0">
                <a:latin typeface="Arial" panose="020B0604020202020204" pitchFamily="34" charset="0"/>
                <a:cs typeface="Arial" panose="020B0604020202020204" pitchFamily="34" charset="0"/>
              </a:rPr>
              <a:t>σχετικής συμφωνίας. Στη συνέχεια υπήρξε συμφωνία ανάμεσα στο ΠΑΜ και στο ΠΑΚ, </a:t>
            </a:r>
            <a:r>
              <a:rPr lang="el-GR" sz="2400" dirty="0" smtClean="0">
                <a:latin typeface="Arial" panose="020B0604020202020204" pitchFamily="34" charset="0"/>
                <a:cs typeface="Arial" panose="020B0604020202020204" pitchFamily="34" charset="0"/>
              </a:rPr>
              <a:t>μετά από </a:t>
            </a:r>
            <a:r>
              <a:rPr lang="el-GR" sz="2400" dirty="0">
                <a:latin typeface="Arial" panose="020B0604020202020204" pitchFamily="34" charset="0"/>
                <a:cs typeface="Arial" panose="020B0604020202020204" pitchFamily="34" charset="0"/>
              </a:rPr>
              <a:t>συνάντηση του Αντώνη Μπριλλάκη (μέλος του ΚΚΕ και βουλευτής της ΕΔΑ) και του </a:t>
            </a:r>
            <a:r>
              <a:rPr lang="el-GR" sz="2400" dirty="0" smtClean="0">
                <a:latin typeface="Arial" panose="020B0604020202020204" pitchFamily="34" charset="0"/>
                <a:cs typeface="Arial" panose="020B0604020202020204" pitchFamily="34" charset="0"/>
              </a:rPr>
              <a:t>Ανδρέα Παπανδρέου </a:t>
            </a:r>
            <a:r>
              <a:rPr lang="el-GR" sz="2400" dirty="0">
                <a:latin typeface="Arial" panose="020B0604020202020204" pitchFamily="34" charset="0"/>
                <a:cs typeface="Arial" panose="020B0604020202020204" pitchFamily="34" charset="0"/>
              </a:rPr>
              <a:t>στη Ρώμη τον Αύγουστο του 1968. Έπειτα επιτεύχθηκε συμφωνία τριών </a:t>
            </a:r>
            <a:r>
              <a:rPr lang="el-GR" sz="2400" dirty="0" smtClean="0">
                <a:latin typeface="Arial" panose="020B0604020202020204" pitchFamily="34" charset="0"/>
                <a:cs typeface="Arial" panose="020B0604020202020204" pitchFamily="34" charset="0"/>
              </a:rPr>
              <a:t>οργανώσεων (</a:t>
            </a:r>
            <a:r>
              <a:rPr lang="el-GR" sz="2400" dirty="0">
                <a:latin typeface="Arial" panose="020B0604020202020204" pitchFamily="34" charset="0"/>
                <a:cs typeface="Arial" panose="020B0604020202020204" pitchFamily="34" charset="0"/>
              </a:rPr>
              <a:t>ΠΑΜ, ΠΑΚ, Δ.Α.) με σκοπό τη δημιουργία κοινών οργάνων.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ΠΡΟΣΠΑΘΕΙΑ ΓΙΑ ΚΟΙΝΗ ΔΡΑΣΗ</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σημαντικότερη </a:t>
            </a:r>
            <a:r>
              <a:rPr lang="el-GR" sz="2400" dirty="0" smtClean="0">
                <a:latin typeface="Arial" panose="020B0604020202020204" pitchFamily="34" charset="0"/>
                <a:cs typeface="Arial" panose="020B0604020202020204" pitchFamily="34" charset="0"/>
              </a:rPr>
              <a:t>πρωτοβουλία πραγματοποιήθηκε </a:t>
            </a:r>
            <a:r>
              <a:rPr lang="el-GR" sz="2400" dirty="0">
                <a:latin typeface="Arial" panose="020B0604020202020204" pitchFamily="34" charset="0"/>
                <a:cs typeface="Arial" panose="020B0604020202020204" pitchFamily="34" charset="0"/>
              </a:rPr>
              <a:t>μετά την άφιξη του Μίκη Θεοδωράκη στο εξωτερικό, τον Απρίλιο του 1970. </a:t>
            </a:r>
            <a:r>
              <a:rPr lang="el-GR" sz="2400" dirty="0" smtClean="0">
                <a:latin typeface="Arial" panose="020B0604020202020204" pitchFamily="34" charset="0"/>
                <a:cs typeface="Arial" panose="020B0604020202020204" pitchFamily="34" charset="0"/>
              </a:rPr>
              <a:t>Ο Πρόεδρος </a:t>
            </a:r>
            <a:r>
              <a:rPr lang="el-GR" sz="2400" dirty="0">
                <a:latin typeface="Arial" panose="020B0604020202020204" pitchFamily="34" charset="0"/>
                <a:cs typeface="Arial" panose="020B0604020202020204" pitchFamily="34" charset="0"/>
              </a:rPr>
              <a:t>του ΠΑΜ πρότεινε τη δημιουργία ενός Εθνικού Αντιστασιακού Συμβουλίου (ΕΑΣ), </a:t>
            </a:r>
            <a:r>
              <a:rPr lang="el-GR" sz="2400" dirty="0" smtClean="0">
                <a:latin typeface="Arial" panose="020B0604020202020204" pitchFamily="34" charset="0"/>
                <a:cs typeface="Arial" panose="020B0604020202020204" pitchFamily="34" charset="0"/>
              </a:rPr>
              <a:t>βασισμένο στα </a:t>
            </a:r>
            <a:r>
              <a:rPr lang="el-GR" sz="2400" dirty="0">
                <a:latin typeface="Arial" panose="020B0604020202020204" pitchFamily="34" charset="0"/>
                <a:cs typeface="Arial" panose="020B0604020202020204" pitchFamily="34" charset="0"/>
              </a:rPr>
              <a:t>κοινά σημεία των οργανώσεων. Στόχος ήταν η συσπείρωση μεγαλύτερου αριθμού </a:t>
            </a:r>
            <a:r>
              <a:rPr lang="el-GR" sz="2400" dirty="0" smtClean="0">
                <a:latin typeface="Arial" panose="020B0604020202020204" pitchFamily="34" charset="0"/>
                <a:cs typeface="Arial" panose="020B0604020202020204" pitchFamily="34" charset="0"/>
              </a:rPr>
              <a:t>αντιστασιακών οργανώσεων </a:t>
            </a:r>
            <a:r>
              <a:rPr lang="el-GR" sz="2400" dirty="0">
                <a:latin typeface="Arial" panose="020B0604020202020204" pitchFamily="34" charset="0"/>
                <a:cs typeface="Arial" panose="020B0604020202020204" pitchFamily="34" charset="0"/>
              </a:rPr>
              <a:t>και ο συντονισμός του αντιδικτατορικού αγώνα. Το Φεβρουάριο του 1971 </a:t>
            </a:r>
            <a:r>
              <a:rPr lang="el-GR" sz="2400" dirty="0" smtClean="0">
                <a:latin typeface="Arial" panose="020B0604020202020204" pitchFamily="34" charset="0"/>
                <a:cs typeface="Arial" panose="020B0604020202020204" pitchFamily="34" charset="0"/>
              </a:rPr>
              <a:t>δημιουργήθηκε το </a:t>
            </a:r>
            <a:r>
              <a:rPr lang="el-GR" sz="2400" dirty="0">
                <a:latin typeface="Arial" panose="020B0604020202020204" pitchFamily="34" charset="0"/>
                <a:cs typeface="Arial" panose="020B0604020202020204" pitchFamily="34" charset="0"/>
              </a:rPr>
              <a:t>Εθνικό Αντιστασιακό Συμβούλιο από τις οργανώσεις ΠΑΜ, Δ.Α., Ελεύθεροι Έλληνες </a:t>
            </a:r>
            <a:r>
              <a:rPr lang="el-GR" sz="2400" dirty="0" smtClean="0">
                <a:latin typeface="Arial" panose="020B0604020202020204" pitchFamily="34" charset="0"/>
                <a:cs typeface="Arial" panose="020B0604020202020204" pitchFamily="34" charset="0"/>
              </a:rPr>
              <a:t>και Υπερασπιστές </a:t>
            </a:r>
            <a:r>
              <a:rPr lang="el-GR" sz="2400" dirty="0">
                <a:latin typeface="Arial" panose="020B0604020202020204" pitchFamily="34" charset="0"/>
                <a:cs typeface="Arial" panose="020B0604020202020204" pitchFamily="34" charset="0"/>
              </a:rPr>
              <a:t>της Ελευθερίας. Το ΠΑΚ (του Ανδρέα Παπανδρέου) αρνήθηκε να πάρει μέρος.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ΔΡΑΣΗ ΣΤΟ ΕΞΩΤΕΡΙΚΟ</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Wingdings" panose="05000000000000000000" pitchFamily="2" charset="2"/>
              <a:buChar char="Ø"/>
              <a:defRPr/>
            </a:pPr>
            <a:r>
              <a:rPr lang="el-GR" sz="2400" dirty="0" smtClean="0">
                <a:latin typeface="Arial" panose="020B0604020202020204" pitchFamily="34" charset="0"/>
                <a:cs typeface="Arial" panose="020B0604020202020204" pitchFamily="34" charset="0"/>
              </a:rPr>
              <a:t>ΑΜΕΕ </a:t>
            </a:r>
            <a:r>
              <a:rPr lang="el-GR" sz="2400" dirty="0">
                <a:latin typeface="Arial" panose="020B0604020202020204" pitchFamily="34" charset="0"/>
                <a:cs typeface="Arial" panose="020B0604020202020204" pitchFamily="34" charset="0"/>
              </a:rPr>
              <a:t>(Αγωνιστικό Μέτωπο Ελλήνων Εξωτερικού</a:t>
            </a:r>
            <a:r>
              <a:rPr lang="el-GR" sz="2400" dirty="0" smtClean="0">
                <a:latin typeface="Arial" panose="020B0604020202020204" pitchFamily="34" charset="0"/>
                <a:cs typeface="Arial" panose="020B0604020202020204" pitchFamily="34" charset="0"/>
              </a:rPr>
              <a:t>) </a:t>
            </a:r>
          </a:p>
          <a:p>
            <a:pPr marL="0" indent="0" algn="just" fontAlgn="auto">
              <a:spcAft>
                <a:spcPts val="0"/>
              </a:spcAft>
              <a:buFont typeface="Arial" panose="020B0604020202020204" pitchFamily="34" charset="0"/>
              <a:buNone/>
              <a:defRPr/>
            </a:pPr>
            <a:endParaRPr lang="el-GR" sz="2400" dirty="0" smtClean="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r>
              <a:rPr lang="el-GR" sz="2400" dirty="0" smtClean="0">
                <a:latin typeface="Arial" panose="020B0604020202020204" pitchFamily="34" charset="0"/>
                <a:cs typeface="Arial" panose="020B0604020202020204" pitchFamily="34" charset="0"/>
              </a:rPr>
              <a:t>Το </a:t>
            </a:r>
            <a:r>
              <a:rPr lang="el-GR" sz="2400" dirty="0">
                <a:latin typeface="Arial" panose="020B0604020202020204" pitchFamily="34" charset="0"/>
                <a:cs typeface="Arial" panose="020B0604020202020204" pitchFamily="34" charset="0"/>
              </a:rPr>
              <a:t>Αγωνιστικό Μέτωπο Ελλήνων Εξωτερικού (ΑΜΕΕ) ήταν αριστερή αντιδικτατορική </a:t>
            </a:r>
            <a:r>
              <a:rPr lang="el-GR" sz="2400" dirty="0" smtClean="0">
                <a:latin typeface="Arial" panose="020B0604020202020204" pitchFamily="34" charset="0"/>
                <a:cs typeface="Arial" panose="020B0604020202020204" pitchFamily="34" charset="0"/>
              </a:rPr>
              <a:t>οργάνωση που </a:t>
            </a:r>
            <a:r>
              <a:rPr lang="el-GR" sz="2400" dirty="0">
                <a:latin typeface="Arial" panose="020B0604020202020204" pitchFamily="34" charset="0"/>
                <a:cs typeface="Arial" panose="020B0604020202020204" pitchFamily="34" charset="0"/>
              </a:rPr>
              <a:t>δημιουργήθηκε κατά κύριο λόγο από φοιτητές. Έδρασε κυρίως στην Ιταλία, στη Γαλλία </a:t>
            </a:r>
            <a:r>
              <a:rPr lang="el-GR" sz="2400" dirty="0" smtClean="0">
                <a:latin typeface="Arial" panose="020B0604020202020204" pitchFamily="34" charset="0"/>
                <a:cs typeface="Arial" panose="020B0604020202020204" pitchFamily="34" charset="0"/>
              </a:rPr>
              <a:t>και τη </a:t>
            </a:r>
            <a:r>
              <a:rPr lang="el-GR" sz="2400" dirty="0">
                <a:latin typeface="Arial" panose="020B0604020202020204" pitchFamily="34" charset="0"/>
                <a:cs typeface="Arial" panose="020B0604020202020204" pitchFamily="34" charset="0"/>
              </a:rPr>
              <a:t>Δυτική Γερμανία. Συνδεόταν με την ΟΜΛΕ (Οργάνωση Μαρξιστών Λενινιστών Ελλάδας</a:t>
            </a:r>
            <a:r>
              <a:rPr lang="el-GR" sz="2400" dirty="0" smtClean="0">
                <a:latin typeface="Arial" panose="020B0604020202020204" pitchFamily="34" charset="0"/>
                <a:cs typeface="Arial" panose="020B0604020202020204" pitchFamily="34" charset="0"/>
              </a:rPr>
              <a:t>). Εξέδιδε </a:t>
            </a:r>
            <a:r>
              <a:rPr lang="el-GR" sz="2400" dirty="0">
                <a:latin typeface="Arial" panose="020B0604020202020204" pitchFamily="34" charset="0"/>
                <a:cs typeface="Arial" panose="020B0604020202020204" pitchFamily="34" charset="0"/>
              </a:rPr>
              <a:t>στην Μόντενα της Ιταλίας την εφημερίδα «Λαϊκή Ενότητα».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παιχνίδι άρχισε να χοντραίνει: Στις 30 Νοεμβρίου του 1964, σε εκδήλωση για την επέτειο της ανατίναξης της γέφυρας του Γοργοπόταμου από την αντίσταση, μια έκρηξη σκότωσε 13 και τραυμάτισε 45, αριστερούς στην πλειοψηφία τους. Η αστυνομία την απέδωσε σε παλιά νάρκη. Η Αριστερά σε δράση παρακρατικών της Δεξιάς.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ΔΡΑΣΗ ΣΤΟ ΕΞΩΤΕΡΙΚΟ</a:t>
            </a:r>
            <a:endParaRPr lang="en-US" sz="3200"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Wingdings" panose="05000000000000000000" pitchFamily="2" charset="2"/>
              <a:buChar char="Ø"/>
              <a:defRPr/>
            </a:pPr>
            <a:r>
              <a:rPr lang="el-GR" sz="2400" dirty="0" smtClean="0">
                <a:latin typeface="Arial" panose="020B0604020202020204" pitchFamily="34" charset="0"/>
                <a:cs typeface="Arial" panose="020B0604020202020204" pitchFamily="34" charset="0"/>
              </a:rPr>
              <a:t>ΕΚΚΕ </a:t>
            </a:r>
            <a:r>
              <a:rPr lang="el-GR" sz="2400" dirty="0">
                <a:latin typeface="Arial" panose="020B0604020202020204" pitchFamily="34" charset="0"/>
                <a:cs typeface="Arial" panose="020B0604020202020204" pitchFamily="34" charset="0"/>
              </a:rPr>
              <a:t>(Επαναστατικό Κομμουνιστικό Κίνημα Ελλάδας</a:t>
            </a:r>
            <a:r>
              <a:rPr lang="el-GR" sz="2400" dirty="0" smtClean="0">
                <a:latin typeface="Arial" panose="020B0604020202020204" pitchFamily="34" charset="0"/>
                <a:cs typeface="Arial" panose="020B0604020202020204" pitchFamily="34" charset="0"/>
              </a:rPr>
              <a:t>)</a:t>
            </a:r>
          </a:p>
          <a:p>
            <a:pPr marL="0" indent="0" algn="just" fontAlgn="auto">
              <a:spcAft>
                <a:spcPts val="0"/>
              </a:spcAft>
              <a:buFont typeface="Arial" panose="020B0604020202020204" pitchFamily="34" charset="0"/>
              <a:buNone/>
              <a:defRPr/>
            </a:pPr>
            <a:endParaRPr lang="el-GR" sz="2400" dirty="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r>
              <a:rPr lang="el-GR" sz="2400" dirty="0">
                <a:latin typeface="Arial" panose="020B0604020202020204" pitchFamily="34" charset="0"/>
                <a:cs typeface="Arial" panose="020B0604020202020204" pitchFamily="34" charset="0"/>
              </a:rPr>
              <a:t>Το ΕΚΚΕ είναι οργάνωση του μ-λ χώρου που ιδρύθηκε το 1970 στο Δυτικό Βερολίνο </a:t>
            </a:r>
            <a:r>
              <a:rPr lang="el-GR" sz="2400" dirty="0" smtClean="0">
                <a:latin typeface="Arial" panose="020B0604020202020204" pitchFamily="34" charset="0"/>
                <a:cs typeface="Arial" panose="020B0604020202020204" pitchFamily="34" charset="0"/>
              </a:rPr>
              <a:t>και ανέπτυξε </a:t>
            </a:r>
            <a:r>
              <a:rPr lang="el-GR" sz="2400" dirty="0">
                <a:latin typeface="Arial" panose="020B0604020202020204" pitchFamily="34" charset="0"/>
                <a:cs typeface="Arial" panose="020B0604020202020204" pitchFamily="34" charset="0"/>
              </a:rPr>
              <a:t>αξιόλογη αντιδικτατορική δράση. Στο ιδρυτικό συνέδριο του 1970 το ΕΚΚΕ </a:t>
            </a:r>
            <a:r>
              <a:rPr lang="el-GR" sz="2400" dirty="0" smtClean="0">
                <a:latin typeface="Arial" panose="020B0604020202020204" pitchFamily="34" charset="0"/>
                <a:cs typeface="Arial" panose="020B0604020202020204" pitchFamily="34" charset="0"/>
              </a:rPr>
              <a:t>εξέλεξε τριμελές </a:t>
            </a:r>
            <a:r>
              <a:rPr lang="el-GR" sz="2400" dirty="0">
                <a:latin typeface="Arial" panose="020B0604020202020204" pitchFamily="34" charset="0"/>
                <a:cs typeface="Arial" panose="020B0604020202020204" pitchFamily="34" charset="0"/>
              </a:rPr>
              <a:t>κεντρικό καθοδηγητικό όργανο, με μέλη τους : Χρήστο Μπίστη, Πέτρο Στάγγο και </a:t>
            </a:r>
            <a:r>
              <a:rPr lang="el-GR" sz="2400" dirty="0" smtClean="0">
                <a:latin typeface="Arial" panose="020B0604020202020204" pitchFamily="34" charset="0"/>
                <a:cs typeface="Arial" panose="020B0604020202020204" pitchFamily="34" charset="0"/>
              </a:rPr>
              <a:t>Άννα Φιλίνη</a:t>
            </a:r>
            <a:r>
              <a:rPr lang="el-GR" sz="2400" dirty="0">
                <a:latin typeface="Arial" panose="020B0604020202020204" pitchFamily="34" charset="0"/>
                <a:cs typeface="Arial" panose="020B0604020202020204" pitchFamily="34" charset="0"/>
              </a:rPr>
              <a:t>. Δραστηριοποιήθηκε έντονα στο φοιτητικό κίνημα και διέθετε δική του </a:t>
            </a:r>
            <a:r>
              <a:rPr lang="el-GR" sz="2400" dirty="0" smtClean="0">
                <a:latin typeface="Arial" panose="020B0604020202020204" pitchFamily="34" charset="0"/>
                <a:cs typeface="Arial" panose="020B0604020202020204" pitchFamily="34" charset="0"/>
              </a:rPr>
              <a:t>φοιτητική παράταξη </a:t>
            </a:r>
            <a:r>
              <a:rPr lang="el-GR" sz="2400" dirty="0">
                <a:latin typeface="Arial" panose="020B0604020202020204" pitchFamily="34" charset="0"/>
                <a:cs typeface="Arial" panose="020B0604020202020204" pitchFamily="34" charset="0"/>
              </a:rPr>
              <a:t>με το όνομα ΑΑΣΠΕ, η οποία έπαιξε σημαντικό ρόλο στην Εξέγερση </a:t>
            </a:r>
            <a:r>
              <a:rPr lang="el-GR" sz="2400" dirty="0" smtClean="0">
                <a:latin typeface="Arial" panose="020B0604020202020204" pitchFamily="34" charset="0"/>
                <a:cs typeface="Arial" panose="020B0604020202020204" pitchFamily="34" charset="0"/>
              </a:rPr>
              <a:t>του Πολυτεχνείου </a:t>
            </a:r>
            <a:r>
              <a:rPr lang="el-GR" sz="2400" dirty="0">
                <a:latin typeface="Arial" panose="020B0604020202020204" pitchFamily="34" charset="0"/>
                <a:cs typeface="Arial" panose="020B0604020202020204" pitchFamily="34" charset="0"/>
              </a:rPr>
              <a:t>το 1973.</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ΔΡΑΣΗ ΣΤΟ ΕΞΩΤΕΡΙΚΟ</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Wingdings" panose="05000000000000000000" pitchFamily="2" charset="2"/>
              <a:buChar char="Ø"/>
              <a:defRPr/>
            </a:pPr>
            <a:r>
              <a:rPr lang="el-GR" sz="2400" dirty="0" smtClean="0">
                <a:latin typeface="Arial" panose="020B0604020202020204" pitchFamily="34" charset="0"/>
                <a:cs typeface="Arial" panose="020B0604020202020204" pitchFamily="34" charset="0"/>
              </a:rPr>
              <a:t>ΕΣΑΚ </a:t>
            </a:r>
            <a:r>
              <a:rPr lang="el-GR" sz="2400" dirty="0">
                <a:latin typeface="Arial" panose="020B0604020202020204" pitchFamily="34" charset="0"/>
                <a:cs typeface="Arial" panose="020B0604020202020204" pitchFamily="34" charset="0"/>
              </a:rPr>
              <a:t>(Ενιαία Συνδικαλιστική Αντιδικτατορική Κίνηση)</a:t>
            </a:r>
          </a:p>
          <a:p>
            <a:pPr fontAlgn="auto">
              <a:spcAft>
                <a:spcPts val="0"/>
              </a:spcAft>
              <a:buFont typeface="Arial" panose="020B0604020202020204" pitchFamily="34" charset="0"/>
              <a:buChar char="•"/>
              <a:defRPr/>
            </a:pPr>
            <a:endParaRPr lang="el-GR" dirty="0"/>
          </a:p>
          <a:p>
            <a:pPr marL="0" indent="0" algn="just" fontAlgn="auto">
              <a:spcAft>
                <a:spcPts val="0"/>
              </a:spcAft>
              <a:buFont typeface="Arial" panose="020B0604020202020204" pitchFamily="34" charset="0"/>
              <a:buNone/>
              <a:defRPr/>
            </a:pPr>
            <a:r>
              <a:rPr lang="el-GR" sz="2400" dirty="0">
                <a:latin typeface="Arial" panose="020B0604020202020204" pitchFamily="34" charset="0"/>
                <a:cs typeface="Arial" panose="020B0604020202020204" pitchFamily="34" charset="0"/>
              </a:rPr>
              <a:t>Η ΕΣΑΚ ιδρύθηκε τον Απρίλιο του 1968 στη Ρώμη. Αποτέλεσε τη συνδικαλιστική οργάνωση </a:t>
            </a:r>
            <a:r>
              <a:rPr lang="el-GR" sz="2400" dirty="0" smtClean="0">
                <a:latin typeface="Arial" panose="020B0604020202020204" pitchFamily="34" charset="0"/>
                <a:cs typeface="Arial" panose="020B0604020202020204" pitchFamily="34" charset="0"/>
              </a:rPr>
              <a:t>του ΚΚΕ</a:t>
            </a:r>
            <a:r>
              <a:rPr lang="el-GR" sz="2400" dirty="0">
                <a:latin typeface="Arial" panose="020B0604020202020204" pitchFamily="34" charset="0"/>
                <a:cs typeface="Arial" panose="020B0604020202020204" pitchFamily="34" charset="0"/>
              </a:rPr>
              <a:t>. Δραστηριοποιήθηκε ανάμεσα στους έλληνες μετανάστες της Δυτικής Ευρώπης, </a:t>
            </a:r>
            <a:r>
              <a:rPr lang="el-GR" sz="2400" dirty="0" smtClean="0">
                <a:latin typeface="Arial" panose="020B0604020202020204" pitchFamily="34" charset="0"/>
                <a:cs typeface="Arial" panose="020B0604020202020204" pitchFamily="34" charset="0"/>
              </a:rPr>
              <a:t>αλλά σύντομα </a:t>
            </a:r>
            <a:r>
              <a:rPr lang="el-GR" sz="2400" dirty="0">
                <a:latin typeface="Arial" panose="020B0604020202020204" pitchFamily="34" charset="0"/>
                <a:cs typeface="Arial" panose="020B0604020202020204" pitchFamily="34" charset="0"/>
              </a:rPr>
              <a:t>απέκτησε προσβάσεις και στην Ελλάδα.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ΔΡΑΣΗ ΣΤΟ ΕΞΩΤΕΡΙΚΟ</a:t>
            </a:r>
            <a:endParaRPr lang="en-US" sz="3200" dirty="0"/>
          </a:p>
        </p:txBody>
      </p:sp>
      <p:sp>
        <p:nvSpPr>
          <p:cNvPr id="3" name="Content Placeholder 2"/>
          <p:cNvSpPr>
            <a:spLocks noGrp="1"/>
          </p:cNvSpPr>
          <p:nvPr>
            <p:ph idx="1"/>
          </p:nvPr>
        </p:nvSpPr>
        <p:spPr>
          <a:xfrm>
            <a:off x="1120000" y="1825625"/>
            <a:ext cx="10233800" cy="4351338"/>
          </a:xfrm>
        </p:spPr>
        <p:txBody>
          <a:bodyPr>
            <a:normAutofit fontScale="92500" lnSpcReduction="10000"/>
          </a:bodyPr>
          <a:lstStyle/>
          <a:p>
            <a:pPr algn="just" fontAlgn="auto">
              <a:spcAft>
                <a:spcPts val="0"/>
              </a:spcAft>
              <a:buFont typeface="Wingdings" panose="05000000000000000000" pitchFamily="2" charset="2"/>
              <a:buChar char="Ø"/>
              <a:defRPr/>
            </a:pPr>
            <a:r>
              <a:rPr lang="el-GR" sz="2600" dirty="0" smtClean="0">
                <a:latin typeface="Arial" panose="020B0604020202020204" pitchFamily="34" charset="0"/>
                <a:cs typeface="Arial" panose="020B0604020202020204" pitchFamily="34" charset="0"/>
              </a:rPr>
              <a:t>Κίνημα </a:t>
            </a:r>
            <a:r>
              <a:rPr lang="el-GR" sz="2600" dirty="0">
                <a:latin typeface="Arial" panose="020B0604020202020204" pitchFamily="34" charset="0"/>
                <a:cs typeface="Arial" panose="020B0604020202020204" pitchFamily="34" charset="0"/>
              </a:rPr>
              <a:t>29ης Μάη</a:t>
            </a:r>
          </a:p>
          <a:p>
            <a:pPr marL="0" indent="0" fontAlgn="auto">
              <a:spcAft>
                <a:spcPts val="0"/>
              </a:spcAft>
              <a:buFont typeface="Arial" panose="020B0604020202020204" pitchFamily="34" charset="0"/>
              <a:buNone/>
              <a:defRPr/>
            </a:pPr>
            <a:endParaRPr lang="el-GR" dirty="0"/>
          </a:p>
          <a:p>
            <a:pPr marL="0" indent="0" algn="just" fontAlgn="auto">
              <a:spcAft>
                <a:spcPts val="0"/>
              </a:spcAft>
              <a:buFont typeface="Arial" panose="020B0604020202020204" pitchFamily="34" charset="0"/>
              <a:buNone/>
              <a:defRPr/>
            </a:pPr>
            <a:r>
              <a:rPr lang="el-GR" sz="2600" dirty="0">
                <a:latin typeface="Arial" panose="020B0604020202020204" pitchFamily="34" charset="0"/>
                <a:cs typeface="Arial" panose="020B0604020202020204" pitchFamily="34" charset="0"/>
              </a:rPr>
              <a:t>Το «Κίνημα 29ης Μάη» ιδρύθηκε στο Παρίσι και ήταν μια αριστερή αντιδικτατορική οργάνωση</a:t>
            </a:r>
            <a:r>
              <a:rPr lang="el-GR" sz="2600" dirty="0" smtClean="0">
                <a:latin typeface="Arial" panose="020B0604020202020204" pitchFamily="34" charset="0"/>
                <a:cs typeface="Arial" panose="020B0604020202020204" pitchFamily="34" charset="0"/>
              </a:rPr>
              <a:t>, που </a:t>
            </a:r>
            <a:r>
              <a:rPr lang="el-GR" sz="2600" dirty="0">
                <a:latin typeface="Arial" panose="020B0604020202020204" pitchFamily="34" charset="0"/>
                <a:cs typeface="Arial" panose="020B0604020202020204" pitchFamily="34" charset="0"/>
              </a:rPr>
              <a:t>η ιδεολογία της αποτελούσε ένα μίγμα από μαοϊσμό – τροτσκισμό – γκεβαρισμό. </a:t>
            </a:r>
            <a:r>
              <a:rPr lang="el-GR" sz="2600" dirty="0" smtClean="0">
                <a:latin typeface="Arial" panose="020B0604020202020204" pitchFamily="34" charset="0"/>
                <a:cs typeface="Arial" panose="020B0604020202020204" pitchFamily="34" charset="0"/>
              </a:rPr>
              <a:t>Στόχος της </a:t>
            </a:r>
            <a:r>
              <a:rPr lang="el-GR" sz="2600" dirty="0">
                <a:latin typeface="Arial" panose="020B0604020202020204" pitchFamily="34" charset="0"/>
                <a:cs typeface="Arial" panose="020B0604020202020204" pitchFamily="34" charset="0"/>
              </a:rPr>
              <a:t>ήταν η ανατροπή της χούντας μέσα από τον ένοπλο αγώνα. Ένας μικρός αριθμός μελών </a:t>
            </a:r>
            <a:r>
              <a:rPr lang="el-GR" sz="2600" dirty="0" smtClean="0">
                <a:latin typeface="Arial" panose="020B0604020202020204" pitchFamily="34" charset="0"/>
                <a:cs typeface="Arial" panose="020B0604020202020204" pitchFamily="34" charset="0"/>
              </a:rPr>
              <a:t>της οργάνωσης </a:t>
            </a:r>
            <a:r>
              <a:rPr lang="el-GR" sz="2600" dirty="0">
                <a:latin typeface="Arial" panose="020B0604020202020204" pitchFamily="34" charset="0"/>
                <a:cs typeface="Arial" panose="020B0604020202020204" pitchFamily="34" charset="0"/>
              </a:rPr>
              <a:t>είχε ταξιδέψε μέχρι την Κούβα και την Παλαιστίνη για να εκπαιδευτεί στα όπλα </a:t>
            </a:r>
            <a:r>
              <a:rPr lang="el-GR" sz="2600" dirty="0" smtClean="0">
                <a:latin typeface="Arial" panose="020B0604020202020204" pitchFamily="34" charset="0"/>
                <a:cs typeface="Arial" panose="020B0604020202020204" pitchFamily="34" charset="0"/>
              </a:rPr>
              <a:t>και στο </a:t>
            </a:r>
            <a:r>
              <a:rPr lang="el-GR" sz="2600" dirty="0">
                <a:latin typeface="Arial" panose="020B0604020202020204" pitchFamily="34" charset="0"/>
                <a:cs typeface="Arial" panose="020B0604020202020204" pitchFamily="34" charset="0"/>
              </a:rPr>
              <a:t>αντάρτικο. Το Δεκέμβριο του 1968 διάφορα μέλη του Κινήματος 29ης Μάη (Ε. Οχούνος, Α</a:t>
            </a:r>
            <a:r>
              <a:rPr lang="el-GR" sz="2600" dirty="0" smtClean="0">
                <a:latin typeface="Arial" panose="020B0604020202020204" pitchFamily="34" charset="0"/>
                <a:cs typeface="Arial" panose="020B0604020202020204" pitchFamily="34" charset="0"/>
              </a:rPr>
              <a:t>. Γουλάς </a:t>
            </a:r>
            <a:r>
              <a:rPr lang="el-GR" sz="2600" dirty="0">
                <a:latin typeface="Arial" panose="020B0604020202020204" pitchFamily="34" charset="0"/>
                <a:cs typeface="Arial" panose="020B0604020202020204" pitchFamily="34" charset="0"/>
              </a:rPr>
              <a:t>και Α. Φραντζής) καταδικάστηκαν στη Θεσσαλονίκη σε ποινές 4-16 χρόνων. Γύρω </a:t>
            </a:r>
            <a:r>
              <a:rPr lang="el-GR" sz="2600" dirty="0" smtClean="0">
                <a:latin typeface="Arial" panose="020B0604020202020204" pitchFamily="34" charset="0"/>
                <a:cs typeface="Arial" panose="020B0604020202020204" pitchFamily="34" charset="0"/>
              </a:rPr>
              <a:t>στο 1970-1971 </a:t>
            </a:r>
            <a:r>
              <a:rPr lang="el-GR" sz="2600" dirty="0">
                <a:latin typeface="Arial" panose="020B0604020202020204" pitchFamily="34" charset="0"/>
                <a:cs typeface="Arial" panose="020B0604020202020204" pitchFamily="34" charset="0"/>
              </a:rPr>
              <a:t>το «Κίνημα 29ης Μάη» αυτοδιαλύθηκε. Μερικά γνωστά μέλη του Κινήματος ήταν </a:t>
            </a:r>
            <a:r>
              <a:rPr lang="el-GR" sz="2600" dirty="0" smtClean="0">
                <a:latin typeface="Arial" panose="020B0604020202020204" pitchFamily="34" charset="0"/>
                <a:cs typeface="Arial" panose="020B0604020202020204" pitchFamily="34" charset="0"/>
              </a:rPr>
              <a:t>ο Αλέξανδρος </a:t>
            </a:r>
            <a:r>
              <a:rPr lang="el-GR" sz="2600" dirty="0">
                <a:latin typeface="Arial" panose="020B0604020202020204" pitchFamily="34" charset="0"/>
                <a:cs typeface="Arial" panose="020B0604020202020204" pitchFamily="34" charset="0"/>
              </a:rPr>
              <a:t>Γιωτόπουλος, ο Βύρωνας Αναγνωστόπουλος και άλλοι.</a:t>
            </a:r>
            <a:endParaRPr lang="en-US" sz="26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ΔΡΑΣΗ ΣΤΟ ΕΞΩΤΕΡΙΚΟ</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Wingdings" panose="05000000000000000000" pitchFamily="2" charset="2"/>
              <a:buChar char="Ø"/>
              <a:defRPr/>
            </a:pPr>
            <a:r>
              <a:rPr lang="el-GR" dirty="0" smtClean="0"/>
              <a:t> </a:t>
            </a:r>
            <a:r>
              <a:rPr lang="el-GR" sz="2600" dirty="0">
                <a:latin typeface="Arial" panose="020B0604020202020204" pitchFamily="34" charset="0"/>
                <a:cs typeface="Arial" panose="020B0604020202020204" pitchFamily="34" charset="0"/>
              </a:rPr>
              <a:t>ΣΕΚ (Σοσιαλιστικό Εργατικό Κόμμα</a:t>
            </a:r>
            <a:r>
              <a:rPr lang="el-GR" sz="2600" dirty="0" smtClean="0">
                <a:latin typeface="Arial" panose="020B0604020202020204" pitchFamily="34" charset="0"/>
                <a:cs typeface="Arial" panose="020B0604020202020204" pitchFamily="34" charset="0"/>
              </a:rPr>
              <a:t>)</a:t>
            </a:r>
            <a:endParaRPr lang="el-GR" dirty="0"/>
          </a:p>
          <a:p>
            <a:pPr marL="0" indent="0" algn="just" fontAlgn="auto">
              <a:spcAft>
                <a:spcPts val="0"/>
              </a:spcAft>
              <a:buFont typeface="Arial" panose="020B0604020202020204" pitchFamily="34" charset="0"/>
              <a:buNone/>
              <a:defRPr/>
            </a:pPr>
            <a:r>
              <a:rPr lang="el-GR" sz="2400" dirty="0">
                <a:latin typeface="Arial" panose="020B0604020202020204" pitchFamily="34" charset="0"/>
                <a:cs typeface="Arial" panose="020B0604020202020204" pitchFamily="34" charset="0"/>
              </a:rPr>
              <a:t>Το Σοσιαλιστικό Εργατικό Κόμμα (ΣΕΚ) προέρχεται από την Οργάνωση </a:t>
            </a:r>
            <a:r>
              <a:rPr lang="el-GR" sz="2400" dirty="0" smtClean="0">
                <a:latin typeface="Arial" panose="020B0604020202020204" pitchFamily="34" charset="0"/>
                <a:cs typeface="Arial" panose="020B0604020202020204" pitchFamily="34" charset="0"/>
              </a:rPr>
              <a:t>Σοσιαλιστική Επανάσταση </a:t>
            </a:r>
            <a:r>
              <a:rPr lang="el-GR" sz="2400" dirty="0">
                <a:latin typeface="Arial" panose="020B0604020202020204" pitchFamily="34" charset="0"/>
                <a:cs typeface="Arial" panose="020B0604020202020204" pitchFamily="34" charset="0"/>
              </a:rPr>
              <a:t>(ΟΣΕ) που ιδρύθηκε το 1971 στο Λονδίνο. Ιδρυτικά μέλη ήταν ο </a:t>
            </a:r>
            <a:r>
              <a:rPr lang="el-GR" sz="2400" dirty="0" smtClean="0">
                <a:latin typeface="Arial" panose="020B0604020202020204" pitchFamily="34" charset="0"/>
                <a:cs typeface="Arial" panose="020B0604020202020204" pitchFamily="34" charset="0"/>
              </a:rPr>
              <a:t>Πάνος Γκαργκάνας</a:t>
            </a:r>
            <a:r>
              <a:rPr lang="el-GR" sz="2400" dirty="0">
                <a:latin typeface="Arial" panose="020B0604020202020204" pitchFamily="34" charset="0"/>
                <a:cs typeface="Arial" panose="020B0604020202020204" pitchFamily="34" charset="0"/>
              </a:rPr>
              <a:t>, η Μαρία Στήλου και άλλοι. Η πρώτη προκήρυξη της ΟΣΕ κυκλοφόρησε δυο </a:t>
            </a:r>
            <a:r>
              <a:rPr lang="el-GR" sz="2400" dirty="0" smtClean="0">
                <a:latin typeface="Arial" panose="020B0604020202020204" pitchFamily="34" charset="0"/>
                <a:cs typeface="Arial" panose="020B0604020202020204" pitchFamily="34" charset="0"/>
              </a:rPr>
              <a:t>χρόνια αργότερα </a:t>
            </a:r>
            <a:r>
              <a:rPr lang="el-GR" sz="2400" dirty="0">
                <a:latin typeface="Arial" panose="020B0604020202020204" pitchFamily="34" charset="0"/>
                <a:cs typeface="Arial" panose="020B0604020202020204" pitchFamily="34" charset="0"/>
              </a:rPr>
              <a:t>ως απάντηση στην διαδικασία της «φιλελευθεροποίησης» της χουντικής </a:t>
            </a:r>
            <a:r>
              <a:rPr lang="el-GR" sz="2400" dirty="0" smtClean="0">
                <a:latin typeface="Arial" panose="020B0604020202020204" pitchFamily="34" charset="0"/>
                <a:cs typeface="Arial" panose="020B0604020202020204" pitchFamily="34" charset="0"/>
              </a:rPr>
              <a:t>κυβέρνησης Μαρκεζίνη</a:t>
            </a:r>
            <a:r>
              <a:rPr lang="el-GR" sz="2400" dirty="0">
                <a:latin typeface="Arial" panose="020B0604020202020204" pitchFamily="34" charset="0"/>
                <a:cs typeface="Arial" panose="020B0604020202020204" pitchFamily="34" charset="0"/>
              </a:rPr>
              <a:t>. Στη διάρκεια της χούντας, η ΟΣΕ εκδίδει την παράνομη εφημερίδα «Η μαμή</a:t>
            </a:r>
            <a:r>
              <a:rPr lang="el-GR" sz="2400" dirty="0" smtClean="0">
                <a:latin typeface="Arial" panose="020B0604020202020204" pitchFamily="34" charset="0"/>
                <a:cs typeface="Arial" panose="020B0604020202020204" pitchFamily="34" charset="0"/>
              </a:rPr>
              <a:t>». Έκανε </a:t>
            </a:r>
            <a:r>
              <a:rPr lang="el-GR" sz="2400" dirty="0">
                <a:latin typeface="Arial" panose="020B0604020202020204" pitchFamily="34" charset="0"/>
                <a:cs typeface="Arial" panose="020B0604020202020204" pitchFamily="34" charset="0"/>
              </a:rPr>
              <a:t>αυστηρά επιλεκτική στρατολογία μελών για να μην κινδυνεύσει από συλλήψεις από </a:t>
            </a:r>
            <a:r>
              <a:rPr lang="el-GR" sz="2400" dirty="0" smtClean="0">
                <a:latin typeface="Arial" panose="020B0604020202020204" pitchFamily="34" charset="0"/>
                <a:cs typeface="Arial" panose="020B0604020202020204" pitchFamily="34" charset="0"/>
              </a:rPr>
              <a:t>τα όργανα </a:t>
            </a:r>
            <a:r>
              <a:rPr lang="el-GR" sz="2400" dirty="0">
                <a:latin typeface="Arial" panose="020B0604020202020204" pitchFamily="34" charset="0"/>
                <a:cs typeface="Arial" panose="020B0604020202020204" pitchFamily="34" charset="0"/>
              </a:rPr>
              <a:t>της χούντας. Ο κύριος όγκος της δύναμης της ΟΣΕ ήταν η Φυσικομαθηματική Σχολή. Σημαντική ήταν η συμμετοχή της ΟΣΕ και στην Εξέγερση του Πολυτεχνείου.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dirty="0">
              <a:solidFill>
                <a:schemeClr val="accent2">
                  <a:lumMod val="75000"/>
                </a:schemeClr>
              </a:solidFill>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Κατά τη διάρκεια της χούντας στην Ελλάδα, της δικτατορίας </a:t>
            </a:r>
            <a:r>
              <a:rPr lang="el-GR" sz="2400" dirty="0" smtClean="0">
                <a:latin typeface="Arial" panose="020B0604020202020204" pitchFamily="34" charset="0"/>
                <a:cs typeface="Arial" panose="020B0604020202020204" pitchFamily="34" charset="0"/>
              </a:rPr>
              <a:t>των Συνταγματαρχών</a:t>
            </a:r>
            <a:r>
              <a:rPr lang="el-GR" sz="2400" dirty="0">
                <a:latin typeface="Arial" panose="020B0604020202020204" pitchFamily="34" charset="0"/>
                <a:cs typeface="Arial" panose="020B0604020202020204" pitchFamily="34" charset="0"/>
              </a:rPr>
              <a:t>, καταπατήθηκαν </a:t>
            </a:r>
            <a:r>
              <a:rPr lang="el-GR" sz="2400" dirty="0" smtClean="0">
                <a:latin typeface="Arial" panose="020B0604020202020204" pitchFamily="34" charset="0"/>
                <a:cs typeface="Arial" panose="020B0604020202020204" pitchFamily="34" charset="0"/>
              </a:rPr>
              <a:t>βασικά ανθρώπινα δικαιώματα.</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 Κάνοντας </a:t>
            </a:r>
            <a:r>
              <a:rPr lang="el-GR" sz="2400" dirty="0">
                <a:latin typeface="Arial" panose="020B0604020202020204" pitchFamily="34" charset="0"/>
                <a:cs typeface="Arial" panose="020B0604020202020204" pitchFamily="34" charset="0"/>
              </a:rPr>
              <a:t>μια καταγραφή τους, με το δικαίωμα στη ζωή ως το πρώτο, στοιχειώδες </a:t>
            </a:r>
            <a:r>
              <a:rPr lang="el-GR" sz="2400" dirty="0" smtClean="0">
                <a:latin typeface="Arial" panose="020B0604020202020204" pitchFamily="34" charset="0"/>
                <a:cs typeface="Arial" panose="020B0604020202020204" pitchFamily="34" charset="0"/>
              </a:rPr>
              <a:t>ανθρώπινο δικαίωμα</a:t>
            </a:r>
            <a:r>
              <a:rPr lang="el-GR" sz="2400" dirty="0">
                <a:latin typeface="Arial" panose="020B0604020202020204" pitchFamily="34" charset="0"/>
                <a:cs typeface="Arial" panose="020B0604020202020204" pitchFamily="34" charset="0"/>
              </a:rPr>
              <a:t>, σημειώνουμε ότι, τις ώρες και ημέρες που ακολούθησαν την εξέγερση </a:t>
            </a:r>
            <a:r>
              <a:rPr lang="el-GR" sz="2400" dirty="0" smtClean="0">
                <a:latin typeface="Arial" panose="020B0604020202020204" pitchFamily="34" charset="0"/>
                <a:cs typeface="Arial" panose="020B0604020202020204" pitchFamily="34" charset="0"/>
              </a:rPr>
              <a:t>του Πολυτεχνείου </a:t>
            </a:r>
            <a:r>
              <a:rPr lang="el-GR" sz="2400" dirty="0">
                <a:latin typeface="Arial" panose="020B0604020202020204" pitchFamily="34" charset="0"/>
                <a:cs typeface="Arial" panose="020B0604020202020204" pitchFamily="34" charset="0"/>
              </a:rPr>
              <a:t>και ιδίως την ίδια ημέρα (17 Νοεμβρίου 1973) και την επόμενη, 23 </a:t>
            </a:r>
            <a:r>
              <a:rPr lang="el-GR" sz="2400" dirty="0" smtClean="0">
                <a:latin typeface="Arial" panose="020B0604020202020204" pitchFamily="34" charset="0"/>
                <a:cs typeface="Arial" panose="020B0604020202020204" pitchFamily="34" charset="0"/>
              </a:rPr>
              <a:t>άνθρωποι έπεσαν </a:t>
            </a:r>
            <a:r>
              <a:rPr lang="el-GR" sz="2400" dirty="0">
                <a:latin typeface="Arial" panose="020B0604020202020204" pitchFamily="34" charset="0"/>
                <a:cs typeface="Arial" panose="020B0604020202020204" pitchFamily="34" charset="0"/>
              </a:rPr>
              <a:t>νεκροί από σφαίρες του καθεστώτος και τα στοιχεία τους είναι γνωστά, ενώ άλλοι </a:t>
            </a:r>
            <a:r>
              <a:rPr lang="el-GR" sz="2400" dirty="0" smtClean="0">
                <a:latin typeface="Arial" panose="020B0604020202020204" pitchFamily="34" charset="0"/>
                <a:cs typeface="Arial" panose="020B0604020202020204" pitchFamily="34" charset="0"/>
              </a:rPr>
              <a:t>16 νεκροί </a:t>
            </a:r>
            <a:r>
              <a:rPr lang="el-GR" sz="2400" dirty="0">
                <a:latin typeface="Arial" panose="020B0604020202020204" pitchFamily="34" charset="0"/>
                <a:cs typeface="Arial" panose="020B0604020202020204" pitchFamily="34" charset="0"/>
              </a:rPr>
              <a:t>παρέμειναν «αγνώστων στοιχείων», σύμφωνα με το πόρισμα του </a:t>
            </a:r>
            <a:r>
              <a:rPr lang="el-GR" sz="2400" dirty="0" smtClean="0">
                <a:latin typeface="Arial" panose="020B0604020202020204" pitchFamily="34" charset="0"/>
                <a:cs typeface="Arial" panose="020B0604020202020204" pitchFamily="34" charset="0"/>
              </a:rPr>
              <a:t>αντιεισαγγελέα εφετών </a:t>
            </a:r>
            <a:r>
              <a:rPr lang="el-GR" sz="2400" dirty="0">
                <a:latin typeface="Arial" panose="020B0604020202020204" pitchFamily="34" charset="0"/>
                <a:cs typeface="Arial" panose="020B0604020202020204" pitchFamily="34" charset="0"/>
              </a:rPr>
              <a:t>Ιωάννη Ζαγκίνη .</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συστηματική παραβίαση της απαγόρευσης βασανιστηρίων έχει ως πιο τραγικό παράδειγμα </a:t>
            </a:r>
            <a:r>
              <a:rPr lang="el-GR" sz="2400" dirty="0" smtClean="0">
                <a:latin typeface="Arial" panose="020B0604020202020204" pitchFamily="34" charset="0"/>
                <a:cs typeface="Arial" panose="020B0604020202020204" pitchFamily="34" charset="0"/>
              </a:rPr>
              <a:t>τα στυγνά </a:t>
            </a:r>
            <a:r>
              <a:rPr lang="el-GR" sz="2400" dirty="0">
                <a:latin typeface="Arial" panose="020B0604020202020204" pitchFamily="34" charset="0"/>
                <a:cs typeface="Arial" panose="020B0604020202020204" pitchFamily="34" charset="0"/>
              </a:rPr>
              <a:t>βασανιστήρια που υπέστη ο αξιωματικός Σπύρος Μουστακλής, που είχε συμμετάσχει </a:t>
            </a:r>
            <a:r>
              <a:rPr lang="el-GR" sz="2400" dirty="0" smtClean="0">
                <a:latin typeface="Arial" panose="020B0604020202020204" pitchFamily="34" charset="0"/>
                <a:cs typeface="Arial" panose="020B0604020202020204" pitchFamily="34" charset="0"/>
              </a:rPr>
              <a:t>στο κίνημα </a:t>
            </a:r>
            <a:r>
              <a:rPr lang="el-GR" sz="2400" dirty="0">
                <a:latin typeface="Arial" panose="020B0604020202020204" pitchFamily="34" charset="0"/>
                <a:cs typeface="Arial" panose="020B0604020202020204" pitchFamily="34" charset="0"/>
              </a:rPr>
              <a:t>του Ναυτικού και συνελήφθη στις 22.5.1973. Από τα αμέτρητα </a:t>
            </a:r>
            <a:r>
              <a:rPr lang="el-GR" sz="2400" dirty="0" smtClean="0">
                <a:latin typeface="Arial" panose="020B0604020202020204" pitchFamily="34" charset="0"/>
                <a:cs typeface="Arial" panose="020B0604020202020204" pitchFamily="34" charset="0"/>
              </a:rPr>
              <a:t> χτυπήματα </a:t>
            </a:r>
            <a:r>
              <a:rPr lang="el-GR" sz="2400" dirty="0">
                <a:latin typeface="Arial" panose="020B0604020202020204" pitchFamily="34" charset="0"/>
                <a:cs typeface="Arial" panose="020B0604020202020204" pitchFamily="34" charset="0"/>
              </a:rPr>
              <a:t>που δέχθηκε, </a:t>
            </a:r>
            <a:r>
              <a:rPr lang="el-GR" sz="2400" dirty="0" smtClean="0">
                <a:latin typeface="Arial" panose="020B0604020202020204" pitchFamily="34" charset="0"/>
                <a:cs typeface="Arial" panose="020B0604020202020204" pitchFamily="34" charset="0"/>
              </a:rPr>
              <a:t>ένα χτύπημα </a:t>
            </a:r>
            <a:r>
              <a:rPr lang="el-GR" sz="2400" dirty="0">
                <a:latin typeface="Arial" panose="020B0604020202020204" pitchFamily="34" charset="0"/>
                <a:cs typeface="Arial" panose="020B0604020202020204" pitchFamily="34" charset="0"/>
              </a:rPr>
              <a:t>στην καρωτίδα, που του προκάλεσε εγκεφαλικό, του προκάλεσε παραλυσία των δεξιών </a:t>
            </a:r>
            <a:r>
              <a:rPr lang="el-GR" sz="2400" dirty="0" smtClean="0">
                <a:latin typeface="Arial" panose="020B0604020202020204" pitchFamily="34" charset="0"/>
                <a:cs typeface="Arial" panose="020B0604020202020204" pitchFamily="34" charset="0"/>
              </a:rPr>
              <a:t>άνω και </a:t>
            </a:r>
            <a:r>
              <a:rPr lang="el-GR" sz="2400" dirty="0">
                <a:latin typeface="Arial" panose="020B0604020202020204" pitchFamily="34" charset="0"/>
                <a:cs typeface="Arial" panose="020B0604020202020204" pitchFamily="34" charset="0"/>
              </a:rPr>
              <a:t>κάτω άκρων και αδυναμία ομιλίας. Δεν κατάφερε ποτέ να ξαναμιλήσει.</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Οι συλλήψεις γίνονταν συνήθως νύχτα και στην πλειοψηφία τους χωρίς εντάλματα. Πηγές της </a:t>
            </a:r>
            <a:r>
              <a:rPr lang="el-GR" sz="2400" dirty="0" smtClean="0">
                <a:latin typeface="Arial" panose="020B0604020202020204" pitchFamily="34" charset="0"/>
                <a:cs typeface="Arial" panose="020B0604020202020204" pitchFamily="34" charset="0"/>
              </a:rPr>
              <a:t>εποχής κάνουν </a:t>
            </a:r>
            <a:r>
              <a:rPr lang="el-GR" sz="2400" dirty="0">
                <a:latin typeface="Arial" panose="020B0604020202020204" pitchFamily="34" charset="0"/>
                <a:cs typeface="Arial" panose="020B0604020202020204" pitchFamily="34" charset="0"/>
              </a:rPr>
              <a:t>λόγο για 87.000 κρατούμενους χωρίς κατηγορίες. Η Υποδιεύθυνση Γενικής Ασφάλειας Αθηνών</a:t>
            </a:r>
            <a:r>
              <a:rPr lang="el-GR" sz="2400" dirty="0" smtClean="0">
                <a:latin typeface="Arial" panose="020B0604020202020204" pitchFamily="34" charset="0"/>
                <a:cs typeface="Arial" panose="020B0604020202020204" pitchFamily="34" charset="0"/>
              </a:rPr>
              <a:t>, στην </a:t>
            </a:r>
            <a:r>
              <a:rPr lang="el-GR" sz="2400" dirty="0">
                <a:latin typeface="Arial" panose="020B0604020202020204" pitchFamily="34" charset="0"/>
                <a:cs typeface="Arial" panose="020B0604020202020204" pitchFamily="34" charset="0"/>
              </a:rPr>
              <a:t>οδό Μπουμπουλίνας, κοντά στο Πολυτεχνείο, ήταν το άντρο των βασανιστών Μάλλιου, </a:t>
            </a:r>
            <a:r>
              <a:rPr lang="el-GR" sz="2400" dirty="0" smtClean="0">
                <a:latin typeface="Arial" panose="020B0604020202020204" pitchFamily="34" charset="0"/>
                <a:cs typeface="Arial" panose="020B0604020202020204" pitchFamily="34" charset="0"/>
              </a:rPr>
              <a:t>Μπάμπαλη και </a:t>
            </a:r>
            <a:r>
              <a:rPr lang="el-GR" sz="2400" dirty="0">
                <a:latin typeface="Arial" panose="020B0604020202020204" pitchFamily="34" charset="0"/>
                <a:cs typeface="Arial" panose="020B0604020202020204" pitchFamily="34" charset="0"/>
              </a:rPr>
              <a:t>Λάμπρου. Επρόκειτο για σύγχρονο κολαστήριο, στο οποίο ανακρίνονταν με συστηματική </a:t>
            </a:r>
            <a:r>
              <a:rPr lang="el-GR" sz="2400" dirty="0" smtClean="0">
                <a:latin typeface="Arial" panose="020B0604020202020204" pitchFamily="34" charset="0"/>
                <a:cs typeface="Arial" panose="020B0604020202020204" pitchFamily="34" charset="0"/>
              </a:rPr>
              <a:t>χρήση βασανιστηρίων </a:t>
            </a:r>
            <a:r>
              <a:rPr lang="el-GR" sz="2400" dirty="0">
                <a:latin typeface="Arial" panose="020B0604020202020204" pitchFamily="34" charset="0"/>
                <a:cs typeface="Arial" panose="020B0604020202020204" pitchFamily="34" charset="0"/>
              </a:rPr>
              <a:t>χιλιάδες πολιτικοί αντίπαλοι του καθεστώτος</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Οι μέθοδοι που χρησιμοποιούσαν οι βασανιστές της Ασφάλειας ήταν: σωματική κακοποίηση, ξύλο</a:t>
            </a:r>
            <a:r>
              <a:rPr lang="el-GR" sz="2400" dirty="0" smtClean="0">
                <a:latin typeface="Arial" panose="020B0604020202020204" pitchFamily="34" charset="0"/>
                <a:cs typeface="Arial" panose="020B0604020202020204" pitchFamily="34" charset="0"/>
              </a:rPr>
              <a:t>, φάλαγγα</a:t>
            </a:r>
            <a:r>
              <a:rPr lang="el-GR" sz="2400" dirty="0">
                <a:latin typeface="Arial" panose="020B0604020202020204" pitchFamily="34" charset="0"/>
                <a:cs typeface="Arial" panose="020B0604020202020204" pitchFamily="34" charset="0"/>
              </a:rPr>
              <a:t>, αυστηρή απομόνωση σε άθλιες συνθήκες, εκφοβισμός, ταπείνωση, εικονικές εκτελέσεις, </a:t>
            </a:r>
            <a:r>
              <a:rPr lang="el-GR" sz="2400" dirty="0" smtClean="0">
                <a:latin typeface="Arial" panose="020B0604020202020204" pitchFamily="34" charset="0"/>
                <a:cs typeface="Arial" panose="020B0604020202020204" pitchFamily="34" charset="0"/>
              </a:rPr>
              <a:t>αλλά και </a:t>
            </a:r>
            <a:r>
              <a:rPr lang="el-GR" sz="2400" dirty="0">
                <a:latin typeface="Arial" panose="020B0604020202020204" pitchFamily="34" charset="0"/>
                <a:cs typeface="Arial" panose="020B0604020202020204" pitchFamily="34" charset="0"/>
              </a:rPr>
              <a:t>ηλεκτροσόκ με τη συμμετοχή ιατρικού προσωπικού που υπηρετούσε τη χούντα. Η </a:t>
            </a:r>
            <a:r>
              <a:rPr lang="el-GR" sz="2400" dirty="0" smtClean="0">
                <a:latin typeface="Arial" panose="020B0604020202020204" pitchFamily="34" charset="0"/>
                <a:cs typeface="Arial" panose="020B0604020202020204" pitchFamily="34" charset="0"/>
              </a:rPr>
              <a:t>γειτονιά ανατρίχιαζε </a:t>
            </a:r>
            <a:r>
              <a:rPr lang="el-GR" sz="2400" dirty="0">
                <a:latin typeface="Arial" panose="020B0604020202020204" pitchFamily="34" charset="0"/>
                <a:cs typeface="Arial" panose="020B0604020202020204" pitchFamily="34" charset="0"/>
              </a:rPr>
              <a:t>από τις φωνές των βασανισθέντων στην ταράτσα της Μπουμπουλίνας, αναφέρουν μαρτυρίες</a:t>
            </a:r>
            <a:r>
              <a:rPr lang="el-GR" sz="2400" dirty="0" smtClean="0">
                <a:latin typeface="Arial" panose="020B0604020202020204" pitchFamily="34" charset="0"/>
                <a:cs typeface="Arial" panose="020B0604020202020204" pitchFamily="34" charset="0"/>
              </a:rPr>
              <a:t>. Το </a:t>
            </a:r>
            <a:r>
              <a:rPr lang="el-GR" sz="2400" dirty="0">
                <a:latin typeface="Arial" panose="020B0604020202020204" pitchFamily="34" charset="0"/>
                <a:cs typeface="Arial" panose="020B0604020202020204" pitchFamily="34" charset="0"/>
              </a:rPr>
              <a:t>Ειδικό Ανακριτικό Τμήμα της Ελληνικής Στρατιωτικής Αστυνομίας (ΕΑΤ-ΕΣΑ) είχε </a:t>
            </a:r>
            <a:r>
              <a:rPr lang="el-GR" sz="2400" dirty="0" smtClean="0">
                <a:latin typeface="Arial" panose="020B0604020202020204" pitchFamily="34" charset="0"/>
                <a:cs typeface="Arial" panose="020B0604020202020204" pitchFamily="34" charset="0"/>
              </a:rPr>
              <a:t>το σημαντικότερο </a:t>
            </a:r>
            <a:r>
              <a:rPr lang="el-GR" sz="2400" dirty="0">
                <a:latin typeface="Arial" panose="020B0604020202020204" pitchFamily="34" charset="0"/>
                <a:cs typeface="Arial" panose="020B0604020202020204" pitchFamily="34" charset="0"/>
              </a:rPr>
              <a:t>ρόλο στη διάπραξη των βασανιστηρίων επί χούντας.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fontScale="92500" lnSpcReduction="10000"/>
          </a:bodyPr>
          <a:lstStyle/>
          <a:p>
            <a:pPr algn="just" fontAlgn="auto">
              <a:spcAft>
                <a:spcPts val="0"/>
              </a:spcAft>
              <a:buFont typeface="Arial" panose="020B0604020202020204" pitchFamily="34" charset="0"/>
              <a:buChar char="•"/>
              <a:defRPr/>
            </a:pPr>
            <a:r>
              <a:rPr lang="el-GR" sz="2600" dirty="0">
                <a:latin typeface="Arial" panose="020B0604020202020204" pitchFamily="34" charset="0"/>
                <a:cs typeface="Arial" panose="020B0604020202020204" pitchFamily="34" charset="0"/>
              </a:rPr>
              <a:t>Το άρθρο 9 της Οικουμενικής Διακήρυξης Ανθρωπίνων Δικαιωμάτων, που ορίζει ότι «Κανείς </a:t>
            </a:r>
            <a:r>
              <a:rPr lang="el-GR" sz="2600" dirty="0" smtClean="0">
                <a:latin typeface="Arial" panose="020B0604020202020204" pitchFamily="34" charset="0"/>
                <a:cs typeface="Arial" panose="020B0604020202020204" pitchFamily="34" charset="0"/>
              </a:rPr>
              <a:t>δεν μπορεί </a:t>
            </a:r>
            <a:r>
              <a:rPr lang="el-GR" sz="2600" dirty="0">
                <a:latin typeface="Arial" panose="020B0604020202020204" pitchFamily="34" charset="0"/>
                <a:cs typeface="Arial" panose="020B0604020202020204" pitchFamily="34" charset="0"/>
              </a:rPr>
              <a:t>να συλλαμβάνεται, να κρατείται ή να εξορίζεται αυθαίρετα», παραβιάσθηκε απολύτως από </a:t>
            </a:r>
            <a:r>
              <a:rPr lang="el-GR" sz="2600" dirty="0" smtClean="0">
                <a:latin typeface="Arial" panose="020B0604020202020204" pitchFamily="34" charset="0"/>
                <a:cs typeface="Arial" panose="020B0604020202020204" pitchFamily="34" charset="0"/>
              </a:rPr>
              <a:t>το χουντικό </a:t>
            </a:r>
            <a:r>
              <a:rPr lang="el-GR" sz="2600" dirty="0">
                <a:latin typeface="Arial" panose="020B0604020202020204" pitchFamily="34" charset="0"/>
                <a:cs typeface="Arial" panose="020B0604020202020204" pitchFamily="34" charset="0"/>
              </a:rPr>
              <a:t>καθεστώς. Οι εξορίες αποτελούν και παραβίαση του άρθρου 13 της Διακήρυξης, σύμφωνα </a:t>
            </a:r>
            <a:r>
              <a:rPr lang="el-GR" sz="2600" dirty="0" smtClean="0">
                <a:latin typeface="Arial" panose="020B0604020202020204" pitchFamily="34" charset="0"/>
                <a:cs typeface="Arial" panose="020B0604020202020204" pitchFamily="34" charset="0"/>
              </a:rPr>
              <a:t>με το </a:t>
            </a:r>
            <a:r>
              <a:rPr lang="el-GR" sz="2600" dirty="0">
                <a:latin typeface="Arial" panose="020B0604020202020204" pitchFamily="34" charset="0"/>
                <a:cs typeface="Arial" panose="020B0604020202020204" pitchFamily="34" charset="0"/>
              </a:rPr>
              <a:t>οποίο «καθένας έχει το δικαίωμα να επιλέγει τον τόπο της διαμονής του στο εσωτερικό ενός κράτους</a:t>
            </a:r>
            <a:r>
              <a:rPr lang="el-GR" sz="2600" dirty="0" smtClean="0">
                <a:latin typeface="Arial" panose="020B0604020202020204" pitchFamily="34" charset="0"/>
                <a:cs typeface="Arial" panose="020B0604020202020204" pitchFamily="34" charset="0"/>
              </a:rPr>
              <a:t>» και </a:t>
            </a:r>
            <a:r>
              <a:rPr lang="el-GR" sz="2600" dirty="0">
                <a:latin typeface="Arial" panose="020B0604020202020204" pitchFamily="34" charset="0"/>
                <a:cs typeface="Arial" panose="020B0604020202020204" pitchFamily="34" charset="0"/>
              </a:rPr>
              <a:t>«καθένας έχει το δικαίωμα να εγκαταλείπει οποιαδήποτε χώρα … και να επιστρέφει σε αυτήν». </a:t>
            </a:r>
            <a:r>
              <a:rPr lang="el-GR" sz="2600" dirty="0" smtClean="0">
                <a:latin typeface="Arial" panose="020B0604020202020204" pitchFamily="34" charset="0"/>
                <a:cs typeface="Arial" panose="020B0604020202020204" pitchFamily="34" charset="0"/>
              </a:rPr>
              <a:t>Τα νησιά </a:t>
            </a:r>
            <a:r>
              <a:rPr lang="el-GR" sz="2600" dirty="0">
                <a:latin typeface="Arial" panose="020B0604020202020204" pitchFamily="34" charset="0"/>
                <a:cs typeface="Arial" panose="020B0604020202020204" pitchFamily="34" charset="0"/>
              </a:rPr>
              <a:t>που χρησιμοποιήθηκαν ως τόποι εξορίας ήταν ιδίως η Γυάρος, η Μακρόνησος, η Λέρος. </a:t>
            </a:r>
            <a:r>
              <a:rPr lang="el-GR" sz="2600" dirty="0" smtClean="0">
                <a:latin typeface="Arial" panose="020B0604020202020204" pitchFamily="34" charset="0"/>
                <a:cs typeface="Arial" panose="020B0604020202020204" pitchFamily="34" charset="0"/>
              </a:rPr>
              <a:t>Οι συλλήψεις</a:t>
            </a:r>
            <a:r>
              <a:rPr lang="el-GR" sz="2600" dirty="0">
                <a:latin typeface="Arial" panose="020B0604020202020204" pitchFamily="34" charset="0"/>
                <a:cs typeface="Arial" panose="020B0604020202020204" pitchFamily="34" charset="0"/>
              </a:rPr>
              <a:t>, οι κρατήσεις και οι εξορίες ήταν βασικά μέσα επιβολής του καθεστώτος. Εξάλλου, οι </a:t>
            </a:r>
            <a:r>
              <a:rPr lang="el-GR" sz="2600" dirty="0" smtClean="0">
                <a:latin typeface="Arial" panose="020B0604020202020204" pitchFamily="34" charset="0"/>
                <a:cs typeface="Arial" panose="020B0604020202020204" pitchFamily="34" charset="0"/>
              </a:rPr>
              <a:t>αυτο-εξόριστοι </a:t>
            </a:r>
            <a:r>
              <a:rPr lang="el-GR" sz="2600" dirty="0">
                <a:latin typeface="Arial" panose="020B0604020202020204" pitchFamily="34" charset="0"/>
                <a:cs typeface="Arial" panose="020B0604020202020204" pitchFamily="34" charset="0"/>
              </a:rPr>
              <a:t>σε ξένες χώρες, κυρίως στη Γερμανία, στη Γαλλία, στις ΗΠΑ, στη Βρετανία, δε μπορούσαν </a:t>
            </a:r>
            <a:r>
              <a:rPr lang="el-GR" sz="2600" dirty="0" smtClean="0">
                <a:latin typeface="Arial" panose="020B0604020202020204" pitchFamily="34" charset="0"/>
                <a:cs typeface="Arial" panose="020B0604020202020204" pitchFamily="34" charset="0"/>
              </a:rPr>
              <a:t>να επιστρέψουν </a:t>
            </a:r>
            <a:r>
              <a:rPr lang="el-GR" sz="2600" dirty="0">
                <a:latin typeface="Arial" panose="020B0604020202020204" pitchFamily="34" charset="0"/>
                <a:cs typeface="Arial" panose="020B0604020202020204" pitchFamily="34" charset="0"/>
              </a:rPr>
              <a:t>στην Ελλάδα, γιατί θα τους συλλάμβαναν αμέσως</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Εννοείται ότι και σε περίπτωση που διεξαγόταν κάποια δίκη πολιτικού αντιπάλου, με κανένα τρόπο </a:t>
            </a:r>
            <a:r>
              <a:rPr lang="el-GR" sz="2400" dirty="0" smtClean="0">
                <a:latin typeface="Arial" panose="020B0604020202020204" pitchFamily="34" charset="0"/>
                <a:cs typeface="Arial" panose="020B0604020202020204" pitchFamily="34" charset="0"/>
              </a:rPr>
              <a:t>δεν θα </a:t>
            </a:r>
            <a:r>
              <a:rPr lang="el-GR" sz="2400" dirty="0">
                <a:latin typeface="Arial" panose="020B0604020202020204" pitchFamily="34" charset="0"/>
                <a:cs typeface="Arial" panose="020B0604020202020204" pitchFamily="34" charset="0"/>
              </a:rPr>
              <a:t>μπορούσε να χαρακτηρισθεί «δίκαιη δίκη», όπως επιβάλλουν τα άρθρα 10 και 11 της Διακήρυξης</a:t>
            </a:r>
            <a:r>
              <a:rPr lang="el-GR" sz="2400" dirty="0" smtClean="0">
                <a:latin typeface="Arial" panose="020B0604020202020204" pitchFamily="34" charset="0"/>
                <a:cs typeface="Arial" panose="020B0604020202020204" pitchFamily="34" charset="0"/>
              </a:rPr>
              <a:t>.</a:t>
            </a:r>
          </a:p>
          <a:p>
            <a:pPr marL="0" indent="0" algn="just" fontAlgn="auto">
              <a:spcAft>
                <a:spcPts val="0"/>
              </a:spcAft>
              <a:buFont typeface="Arial" panose="020B0604020202020204" pitchFamily="34" charset="0"/>
              <a:buNone/>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Οι </a:t>
            </a:r>
            <a:r>
              <a:rPr lang="el-GR" sz="2400" dirty="0">
                <a:latin typeface="Arial" panose="020B0604020202020204" pitchFamily="34" charset="0"/>
                <a:cs typeface="Arial" panose="020B0604020202020204" pitchFamily="34" charset="0"/>
              </a:rPr>
              <a:t>έφοδοι και οι συλλήψεις στα σπίτια των υπόπτων, κυρίως κατά τη διάρκεια της νύχτας, </a:t>
            </a:r>
            <a:r>
              <a:rPr lang="el-GR" sz="2400" dirty="0" smtClean="0">
                <a:latin typeface="Arial" panose="020B0604020202020204" pitchFamily="34" charset="0"/>
                <a:cs typeface="Arial" panose="020B0604020202020204" pitchFamily="34" charset="0"/>
              </a:rPr>
              <a:t>ήταν κατάφωρη </a:t>
            </a:r>
            <a:r>
              <a:rPr lang="el-GR" sz="2400" dirty="0">
                <a:latin typeface="Arial" panose="020B0604020202020204" pitchFamily="34" charset="0"/>
                <a:cs typeface="Arial" panose="020B0604020202020204" pitchFamily="34" charset="0"/>
              </a:rPr>
              <a:t>παραβίαση του οικιακού ασύλου, του δικαιώματος που προβλέπεται στο άρθρο 12 </a:t>
            </a:r>
            <a:r>
              <a:rPr lang="el-GR" sz="2400" dirty="0" smtClean="0">
                <a:latin typeface="Arial" panose="020B0604020202020204" pitchFamily="34" charset="0"/>
                <a:cs typeface="Arial" panose="020B0604020202020204" pitchFamily="34" charset="0"/>
              </a:rPr>
              <a:t>της Διακήρυξης</a:t>
            </a:r>
            <a:r>
              <a:rPr lang="el-GR" sz="2400" dirty="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άρθρο 15 της διακήρυξης παραβιάσθηκε με την αφαίρεση της ελληνικής ιθαγένειας από </a:t>
            </a:r>
            <a:r>
              <a:rPr lang="el-GR" sz="2400" dirty="0" smtClean="0">
                <a:latin typeface="Arial" panose="020B0604020202020204" pitchFamily="34" charset="0"/>
                <a:cs typeface="Arial" panose="020B0604020202020204" pitchFamily="34" charset="0"/>
              </a:rPr>
              <a:t>Έλληνες πολίτες</a:t>
            </a:r>
            <a:r>
              <a:rPr lang="el-GR" sz="2400" dirty="0">
                <a:latin typeface="Arial" panose="020B0604020202020204" pitchFamily="34" charset="0"/>
                <a:cs typeface="Arial" panose="020B0604020202020204" pitchFamily="34" charset="0"/>
              </a:rPr>
              <a:t>, μεταξύ των οποίων η εκδότρια της εφημερίδας «Καθημερινή» Ελένη Βλάχου.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Με μοχλό τον Κωνσταντίνο Μητσοτάκη, η Φρειδερίκη και ο Κωνσταντίνος μεθόδευσαν την ανατροπή της κυβέρνησης με τον εξαναγκασμό του Γεωργίου Παπανδρέου σε παραίτηση, στις 15 Ιουλίου του 1965. Αντί να προκηρυχτούν νέες εκλογές, τα ανάκτορα προχώρησαν στη δημιουργία κυβέρνησης αποστατών από την Ένωση Κέντρου που θα στηριζόταν στις ψήφους της ΕΡΕ. Οι πρώτες δύο προσπάθειες απέτυχαν. Η τρίτη καρποφόρησε. Η κυβέρνηση Στέφανου Στεφανόπουλου ορκίστηκε στις 17 Σεπτεμβρίου. Η χώρα είχε μπει για τα καλά σε μακριά περίοδο ανωμαλίας</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dirty="0" smtClean="0"/>
              <a:t> </a:t>
            </a:r>
            <a:r>
              <a:rPr lang="el-GR" sz="2400" dirty="0" smtClean="0">
                <a:latin typeface="Arial" panose="020B0604020202020204" pitchFamily="34" charset="0"/>
                <a:cs typeface="Arial" panose="020B0604020202020204" pitchFamily="34" charset="0"/>
              </a:rPr>
              <a:t>Παραβιαζόταν </a:t>
            </a:r>
            <a:r>
              <a:rPr lang="el-GR" sz="2400" dirty="0">
                <a:latin typeface="Arial" panose="020B0604020202020204" pitchFamily="34" charset="0"/>
                <a:cs typeface="Arial" panose="020B0604020202020204" pitchFamily="34" charset="0"/>
              </a:rPr>
              <a:t>καθ’ όλη τη διάρκεια της δικτατορίας </a:t>
            </a:r>
            <a:r>
              <a:rPr lang="el-GR" sz="2400" dirty="0" smtClean="0">
                <a:latin typeface="Arial" panose="020B0604020202020204" pitchFamily="34" charset="0"/>
                <a:cs typeface="Arial" panose="020B0604020202020204" pitchFamily="34" charset="0"/>
              </a:rPr>
              <a:t>το δικαίωμα </a:t>
            </a:r>
            <a:r>
              <a:rPr lang="el-GR" sz="2400" dirty="0">
                <a:latin typeface="Arial" panose="020B0604020202020204" pitchFamily="34" charset="0"/>
                <a:cs typeface="Arial" panose="020B0604020202020204" pitchFamily="34" charset="0"/>
              </a:rPr>
              <a:t>της ελευθερίας της γνώμης και της έκφρασης (άρθρο 19 της Διακήρυξης). Η </a:t>
            </a:r>
            <a:r>
              <a:rPr lang="el-GR" sz="2400" dirty="0" smtClean="0">
                <a:latin typeface="Arial" panose="020B0604020202020204" pitchFamily="34" charset="0"/>
                <a:cs typeface="Arial" panose="020B0604020202020204" pitchFamily="34" charset="0"/>
              </a:rPr>
              <a:t>ελευθεροτυπία είχε </a:t>
            </a:r>
            <a:r>
              <a:rPr lang="el-GR" sz="2400" dirty="0">
                <a:latin typeface="Arial" panose="020B0604020202020204" pitchFamily="34" charset="0"/>
                <a:cs typeface="Arial" panose="020B0604020202020204" pitchFamily="34" charset="0"/>
              </a:rPr>
              <a:t>πλήρως καταπατηθεί, αλλά και η απλή έκφραση γνώμης ιδιώτη, που έκρινε αρνητικά το </a:t>
            </a:r>
            <a:r>
              <a:rPr lang="el-GR" sz="2400" dirty="0" smtClean="0">
                <a:latin typeface="Arial" panose="020B0604020202020204" pitchFamily="34" charset="0"/>
                <a:cs typeface="Arial" panose="020B0604020202020204" pitchFamily="34" charset="0"/>
              </a:rPr>
              <a:t>καθεστώς μπορούσε </a:t>
            </a:r>
            <a:r>
              <a:rPr lang="el-GR" sz="2400" dirty="0">
                <a:latin typeface="Arial" panose="020B0604020202020204" pitchFamily="34" charset="0"/>
                <a:cs typeface="Arial" panose="020B0604020202020204" pitchFamily="34" charset="0"/>
              </a:rPr>
              <a:t>να είναι αιτία σύλληψης και φυλάκισής του. Σε αυτό το πλαίσιο, υπήρχε καταπάτηση και </a:t>
            </a:r>
            <a:r>
              <a:rPr lang="el-GR" sz="2400" dirty="0" smtClean="0">
                <a:latin typeface="Arial" panose="020B0604020202020204" pitchFamily="34" charset="0"/>
                <a:cs typeface="Arial" panose="020B0604020202020204" pitchFamily="34" charset="0"/>
              </a:rPr>
              <a:t>της ελευθερίας </a:t>
            </a:r>
            <a:r>
              <a:rPr lang="el-GR" sz="2400" dirty="0">
                <a:latin typeface="Arial" panose="020B0604020202020204" pitchFamily="34" charset="0"/>
                <a:cs typeface="Arial" panose="020B0604020202020204" pitchFamily="34" charset="0"/>
              </a:rPr>
              <a:t>που προβλέπεται στο άρθρο 20, να μπορούν οι άνθρωποι να συγκεντρώνονται («</a:t>
            </a:r>
            <a:r>
              <a:rPr lang="el-GR" sz="2400" dirty="0" smtClean="0">
                <a:latin typeface="Arial" panose="020B0604020202020204" pitchFamily="34" charset="0"/>
                <a:cs typeface="Arial" panose="020B0604020202020204" pitchFamily="34" charset="0"/>
              </a:rPr>
              <a:t>να συνέρχονται</a:t>
            </a:r>
            <a:r>
              <a:rPr lang="el-GR" sz="2400" dirty="0">
                <a:latin typeface="Arial" panose="020B0604020202020204" pitchFamily="34" charset="0"/>
                <a:cs typeface="Arial" panose="020B0604020202020204" pitchFamily="34" charset="0"/>
              </a:rPr>
              <a:t>») ελευθέρα.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Επίσης, το επόμενο άρθρο ( 21) είχε απολύτως παραβιασθεί , οι πολίτες δεν είχαν το δικαίωμα </a:t>
            </a:r>
            <a:r>
              <a:rPr lang="el-GR" sz="2400" dirty="0" smtClean="0">
                <a:latin typeface="Arial" panose="020B0604020202020204" pitchFamily="34" charset="0"/>
                <a:cs typeface="Arial" panose="020B0604020202020204" pitchFamily="34" charset="0"/>
              </a:rPr>
              <a:t>να συμμετέχουν </a:t>
            </a:r>
            <a:r>
              <a:rPr lang="el-GR" sz="2400" dirty="0">
                <a:latin typeface="Arial" panose="020B0604020202020204" pitchFamily="34" charset="0"/>
                <a:cs typeface="Arial" panose="020B0604020202020204" pitchFamily="34" charset="0"/>
              </a:rPr>
              <a:t>στη διακυβέρνηση της χώρας. Διαλύθηκε το κοινοβούλιο και δεν υπήρχε λειτουργία </a:t>
            </a:r>
            <a:r>
              <a:rPr lang="el-GR" sz="2400" dirty="0" smtClean="0">
                <a:latin typeface="Arial" panose="020B0604020202020204" pitchFamily="34" charset="0"/>
                <a:cs typeface="Arial" panose="020B0604020202020204" pitchFamily="34" charset="0"/>
              </a:rPr>
              <a:t>των πολιτικών </a:t>
            </a:r>
            <a:r>
              <a:rPr lang="el-GR" sz="2400" dirty="0">
                <a:latin typeface="Arial" panose="020B0604020202020204" pitchFamily="34" charset="0"/>
                <a:cs typeface="Arial" panose="020B0604020202020204" pitchFamily="34" charset="0"/>
              </a:rPr>
              <a:t>κομμάτων. Οι μόνες εκλογές που έγιναν κατά τη διάρκεια της δικτατορίας ήταν α</a:t>
            </a:r>
            <a:r>
              <a:rPr lang="el-GR" sz="2400" dirty="0" smtClean="0">
                <a:latin typeface="Arial" panose="020B0604020202020204" pitchFamily="34" charset="0"/>
                <a:cs typeface="Arial" panose="020B0604020202020204" pitchFamily="34" charset="0"/>
              </a:rPr>
              <a:t>) δημοψήφισμα </a:t>
            </a:r>
            <a:r>
              <a:rPr lang="el-GR" sz="2400" dirty="0">
                <a:latin typeface="Arial" panose="020B0604020202020204" pitchFamily="34" charset="0"/>
                <a:cs typeface="Arial" panose="020B0604020202020204" pitchFamily="34" charset="0"/>
              </a:rPr>
              <a:t>για «σχέδιο συντάγματος», στις 29.9.1968, όπου υποτίθεται ότι το «ΝΑΙ», η έγκριση </a:t>
            </a:r>
            <a:r>
              <a:rPr lang="el-GR" sz="2400" dirty="0" smtClean="0">
                <a:latin typeface="Arial" panose="020B0604020202020204" pitchFamily="34" charset="0"/>
                <a:cs typeface="Arial" panose="020B0604020202020204" pitchFamily="34" charset="0"/>
              </a:rPr>
              <a:t>στο χουντικό </a:t>
            </a:r>
            <a:r>
              <a:rPr lang="el-GR" sz="2400" dirty="0">
                <a:latin typeface="Arial" panose="020B0604020202020204" pitchFamily="34" charset="0"/>
                <a:cs typeface="Arial" panose="020B0604020202020204" pitchFamily="34" charset="0"/>
              </a:rPr>
              <a:t>«σύνταγμα», έλαβε το … 92,21% των ψήφων και β) όταν ο Παπαδόπουλος αποφάσισε </a:t>
            </a:r>
            <a:r>
              <a:rPr lang="el-GR" sz="2400" dirty="0" smtClean="0">
                <a:latin typeface="Arial" panose="020B0604020202020204" pitchFamily="34" charset="0"/>
                <a:cs typeface="Arial" panose="020B0604020202020204" pitchFamily="34" charset="0"/>
              </a:rPr>
              <a:t>να καταργήσει </a:t>
            </a:r>
            <a:r>
              <a:rPr lang="el-GR" sz="2400" dirty="0">
                <a:latin typeface="Arial" panose="020B0604020202020204" pitchFamily="34" charset="0"/>
                <a:cs typeface="Arial" panose="020B0604020202020204" pitchFamily="34" charset="0"/>
              </a:rPr>
              <a:t>την Αντιβασιλεία και να εγκαταστήσει «Προεδρική Δημοκρατία», ώστε να γίνει ο </a:t>
            </a:r>
            <a:r>
              <a:rPr lang="el-GR" sz="2400" dirty="0" smtClean="0">
                <a:latin typeface="Arial" panose="020B0604020202020204" pitchFamily="34" charset="0"/>
                <a:cs typeface="Arial" panose="020B0604020202020204" pitchFamily="34" charset="0"/>
              </a:rPr>
              <a:t>ίδιος Πρόεδρος</a:t>
            </a:r>
            <a:r>
              <a:rPr lang="el-GR" sz="2400" dirty="0">
                <a:latin typeface="Arial" panose="020B0604020202020204" pitchFamily="34" charset="0"/>
                <a:cs typeface="Arial" panose="020B0604020202020204" pitchFamily="34" charset="0"/>
              </a:rPr>
              <a:t>. Το «δημοψήφισμα», που διενεργήθηκε στις 29.7.1973, ήταν αποτέλεσμα απόλυτης </a:t>
            </a:r>
            <a:r>
              <a:rPr lang="el-GR" sz="2400" dirty="0" smtClean="0">
                <a:latin typeface="Arial" panose="020B0604020202020204" pitchFamily="34" charset="0"/>
                <a:cs typeface="Arial" panose="020B0604020202020204" pitchFamily="34" charset="0"/>
              </a:rPr>
              <a:t>νοθείας και </a:t>
            </a:r>
            <a:r>
              <a:rPr lang="el-GR" sz="2400" dirty="0">
                <a:latin typeface="Arial" panose="020B0604020202020204" pitchFamily="34" charset="0"/>
                <a:cs typeface="Arial" panose="020B0604020202020204" pitchFamily="34" charset="0"/>
              </a:rPr>
              <a:t>υποτίθεται ότι η πρόταση της χουντικής κυβέρνησης, «αβασίλευτη δημοκρατία», υπερίσχυσε </a:t>
            </a:r>
            <a:r>
              <a:rPr lang="el-GR" sz="2400" dirty="0" smtClean="0">
                <a:latin typeface="Arial" panose="020B0604020202020204" pitchFamily="34" charset="0"/>
                <a:cs typeface="Arial" panose="020B0604020202020204" pitchFamily="34" charset="0"/>
              </a:rPr>
              <a:t>με 78,43</a:t>
            </a:r>
            <a:r>
              <a:rPr lang="el-GR" sz="2400" dirty="0">
                <a:latin typeface="Arial" panose="020B0604020202020204" pitchFamily="34" charset="0"/>
                <a:cs typeface="Arial" panose="020B0604020202020204" pitchFamily="34" charset="0"/>
              </a:rPr>
              <a:t>% των ψήφων.</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εκπαίδευση αποτελούσε μέσο προπαγάνδας του καθεστώτος. Κατ’ αυτή την έννοια υπήρχε </a:t>
            </a:r>
            <a:r>
              <a:rPr lang="el-GR" sz="2400" dirty="0" smtClean="0">
                <a:latin typeface="Arial" panose="020B0604020202020204" pitchFamily="34" charset="0"/>
                <a:cs typeface="Arial" panose="020B0604020202020204" pitchFamily="34" charset="0"/>
              </a:rPr>
              <a:t>παραβίαση και </a:t>
            </a:r>
            <a:r>
              <a:rPr lang="el-GR" sz="2400" dirty="0">
                <a:latin typeface="Arial" panose="020B0604020202020204" pitchFamily="34" charset="0"/>
                <a:cs typeface="Arial" panose="020B0604020202020204" pitchFamily="34" charset="0"/>
              </a:rPr>
              <a:t>του δικαιώματος στην εκπαίδευση (άρθρο 26 της Διακήρυξης), διότι ως εκπαίδευση δεν </a:t>
            </a:r>
            <a:r>
              <a:rPr lang="el-GR" sz="2400" dirty="0" smtClean="0">
                <a:latin typeface="Arial" panose="020B0604020202020204" pitchFamily="34" charset="0"/>
                <a:cs typeface="Arial" panose="020B0604020202020204" pitchFamily="34" charset="0"/>
              </a:rPr>
              <a:t>μπορεί παρά </a:t>
            </a:r>
            <a:r>
              <a:rPr lang="el-GR" sz="2400" dirty="0">
                <a:latin typeface="Arial" panose="020B0604020202020204" pitchFamily="34" charset="0"/>
                <a:cs typeface="Arial" panose="020B0604020202020204" pitchFamily="34" charset="0"/>
              </a:rPr>
              <a:t>να νοείται η πρόσβαση σε αντικειμενική και ελεύθερη γνώση και όχι ο προσηλυτισμός και </a:t>
            </a:r>
            <a:r>
              <a:rPr lang="el-GR" sz="2400" dirty="0" smtClean="0">
                <a:latin typeface="Arial" panose="020B0604020202020204" pitchFamily="34" charset="0"/>
                <a:cs typeface="Arial" panose="020B0604020202020204" pitchFamily="34" charset="0"/>
              </a:rPr>
              <a:t>η προπαγάνδα</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Σκοπός αυτής της πρακτικής καταπάτησης ατομικών και </a:t>
            </a:r>
            <a:r>
              <a:rPr lang="el-GR" sz="2400" dirty="0" smtClean="0">
                <a:latin typeface="Arial" panose="020B0604020202020204" pitchFamily="34" charset="0"/>
                <a:cs typeface="Arial" panose="020B0604020202020204" pitchFamily="34" charset="0"/>
              </a:rPr>
              <a:t>πολιτικών ελευθεριών </a:t>
            </a:r>
            <a:r>
              <a:rPr lang="el-GR" sz="2400" dirty="0">
                <a:latin typeface="Arial" panose="020B0604020202020204" pitchFamily="34" charset="0"/>
                <a:cs typeface="Arial" panose="020B0604020202020204" pitchFamily="34" charset="0"/>
              </a:rPr>
              <a:t>από τη χούντα των Συνταγματαρχών στην </a:t>
            </a:r>
            <a:r>
              <a:rPr lang="el-GR" sz="2400" dirty="0" smtClean="0">
                <a:latin typeface="Arial" panose="020B0604020202020204" pitchFamily="34" charset="0"/>
                <a:cs typeface="Arial" panose="020B0604020202020204" pitchFamily="34" charset="0"/>
              </a:rPr>
              <a:t>Ελλάδα  </a:t>
            </a:r>
            <a:r>
              <a:rPr lang="el-GR" sz="2400" dirty="0">
                <a:latin typeface="Arial" panose="020B0604020202020204" pitchFamily="34" charset="0"/>
                <a:cs typeface="Arial" panose="020B0604020202020204" pitchFamily="34" charset="0"/>
              </a:rPr>
              <a:t>ήταν η επιβολή του καθεστώτος. Άλλωστε, αυτή την πρακτική ακολουθούν όλες οι δικτατορίες, </a:t>
            </a:r>
            <a:r>
              <a:rPr lang="el-GR" sz="2400" dirty="0" smtClean="0">
                <a:latin typeface="Arial" panose="020B0604020202020204" pitchFamily="34" charset="0"/>
                <a:cs typeface="Arial" panose="020B0604020202020204" pitchFamily="34" charset="0"/>
              </a:rPr>
              <a:t>που γι</a:t>
            </a:r>
            <a:r>
              <a:rPr lang="el-GR" sz="2400" dirty="0">
                <a:latin typeface="Arial" panose="020B0604020202020204" pitchFamily="34" charset="0"/>
                <a:cs typeface="Arial" panose="020B0604020202020204" pitchFamily="34" charset="0"/>
              </a:rPr>
              <a:t>΄αυτό ονομάζονται «ανελεύθερα καθεστώτα». Οι δικτατορίες, για να </a:t>
            </a:r>
            <a:r>
              <a:rPr lang="el-GR" sz="2400" dirty="0" smtClean="0">
                <a:latin typeface="Arial" panose="020B0604020202020204" pitchFamily="34" charset="0"/>
                <a:cs typeface="Arial" panose="020B0604020202020204" pitchFamily="34" charset="0"/>
              </a:rPr>
              <a:t> εμπεδώσουν </a:t>
            </a:r>
            <a:r>
              <a:rPr lang="el-GR" sz="2400" dirty="0">
                <a:latin typeface="Arial" panose="020B0604020202020204" pitchFamily="34" charset="0"/>
                <a:cs typeface="Arial" panose="020B0604020202020204" pitchFamily="34" charset="0"/>
              </a:rPr>
              <a:t>την εξουσία τους </a:t>
            </a:r>
            <a:r>
              <a:rPr lang="el-GR" sz="2400" dirty="0" smtClean="0">
                <a:latin typeface="Arial" panose="020B0604020202020204" pitchFamily="34" charset="0"/>
                <a:cs typeface="Arial" panose="020B0604020202020204" pitchFamily="34" charset="0"/>
              </a:rPr>
              <a:t>και να </a:t>
            </a:r>
            <a:r>
              <a:rPr lang="el-GR" sz="2400" dirty="0">
                <a:latin typeface="Arial" panose="020B0604020202020204" pitchFamily="34" charset="0"/>
                <a:cs typeface="Arial" panose="020B0604020202020204" pitchFamily="34" charset="0"/>
              </a:rPr>
              <a:t>μην κινδυνεύει από πολιτικούς αντιπάλους, χρησιμοποιούν προληπτικά μέτρα, δηλαδή </a:t>
            </a:r>
            <a:r>
              <a:rPr lang="el-GR" sz="2400" dirty="0" smtClean="0">
                <a:latin typeface="Arial" panose="020B0604020202020204" pitchFamily="34" charset="0"/>
                <a:cs typeface="Arial" panose="020B0604020202020204" pitchFamily="34" charset="0"/>
              </a:rPr>
              <a:t>την προπαγάνδα</a:t>
            </a:r>
            <a:r>
              <a:rPr lang="el-GR" sz="2400" dirty="0">
                <a:latin typeface="Arial" panose="020B0604020202020204" pitchFamily="34" charset="0"/>
                <a:cs typeface="Arial" panose="020B0604020202020204" pitchFamily="34" charset="0"/>
              </a:rPr>
              <a:t>, την απαγόρευση των συναθροίσεων, τη λογοκρισία, αλλά και κατασταλτικά μέτρα, όπως </a:t>
            </a:r>
            <a:r>
              <a:rPr lang="el-GR" sz="2400" dirty="0" smtClean="0">
                <a:latin typeface="Arial" panose="020B0604020202020204" pitchFamily="34" charset="0"/>
                <a:cs typeface="Arial" panose="020B0604020202020204" pitchFamily="34" charset="0"/>
              </a:rPr>
              <a:t>τις εκτελέσεις</a:t>
            </a:r>
            <a:r>
              <a:rPr lang="el-GR" sz="2400" dirty="0">
                <a:latin typeface="Arial" panose="020B0604020202020204" pitchFamily="34" charset="0"/>
                <a:cs typeface="Arial" panose="020B0604020202020204" pitchFamily="34" charset="0"/>
              </a:rPr>
              <a:t>, τις συλλήψεις, τις φυλακίσεις και τα βασανιστήρια, τις εξορίες και τις αφαιρέσεις ιθαγένειας.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Καταπάτηση βασικών ανθρώπινων δικαιωμάτων</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Τα κατασταλτικά μέτρα, όμως, έχουν και προληπτικό χαρακτήρα. Δεν πετυχαίνουν μόνο την </a:t>
            </a:r>
            <a:r>
              <a:rPr lang="el-GR" sz="2400" dirty="0" smtClean="0">
                <a:latin typeface="Arial" panose="020B0604020202020204" pitchFamily="34" charset="0"/>
                <a:cs typeface="Arial" panose="020B0604020202020204" pitchFamily="34" charset="0"/>
              </a:rPr>
              <a:t>τιμωρία όσων </a:t>
            </a:r>
            <a:r>
              <a:rPr lang="el-GR" sz="2400" dirty="0">
                <a:latin typeface="Arial" panose="020B0604020202020204" pitchFamily="34" charset="0"/>
                <a:cs typeface="Arial" panose="020B0604020202020204" pitchFamily="34" charset="0"/>
              </a:rPr>
              <a:t>αντιστάθηκαν ή έκαναν απόπειρα αντίστασης, αλλά λειτουργούν και σαν </a:t>
            </a:r>
            <a:r>
              <a:rPr lang="el-GR" sz="2400" dirty="0" smtClean="0">
                <a:latin typeface="Arial" panose="020B0604020202020204" pitchFamily="34" charset="0"/>
                <a:cs typeface="Arial" panose="020B0604020202020204" pitchFamily="34" charset="0"/>
              </a:rPr>
              <a:t> παραδειγματισμός</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ώστε να </a:t>
            </a:r>
            <a:r>
              <a:rPr lang="el-GR" sz="2400" dirty="0">
                <a:latin typeface="Arial" panose="020B0604020202020204" pitchFamily="34" charset="0"/>
                <a:cs typeface="Arial" panose="020B0604020202020204" pitchFamily="34" charset="0"/>
              </a:rPr>
              <a:t>δουν όλοι τι κινδυνεύουν να πάθουν, εάν τυχόν κάνουν οποιαδήποτε προσπάθεια αντίστασης κατά </a:t>
            </a:r>
            <a:r>
              <a:rPr lang="el-GR" sz="2400" dirty="0" smtClean="0">
                <a:latin typeface="Arial" panose="020B0604020202020204" pitchFamily="34" charset="0"/>
                <a:cs typeface="Arial" panose="020B0604020202020204" pitchFamily="34" charset="0"/>
              </a:rPr>
              <a:t>του καθεστώτος</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χώρα έμπαινε στο γύψο, τα στρατηγικά σημεία καταλαμβάνονταν από το στρατό,το σύνολο </a:t>
            </a:r>
            <a:r>
              <a:rPr lang="el-GR" sz="2400" dirty="0" smtClean="0">
                <a:latin typeface="Arial" panose="020B0604020202020204" pitchFamily="34" charset="0"/>
                <a:cs typeface="Arial" panose="020B0604020202020204" pitchFamily="34" charset="0"/>
              </a:rPr>
              <a:t>της πολιτικής </a:t>
            </a:r>
            <a:r>
              <a:rPr lang="el-GR" sz="2400" dirty="0">
                <a:latin typeface="Arial" panose="020B0604020202020204" pitchFamily="34" charset="0"/>
                <a:cs typeface="Arial" panose="020B0604020202020204" pitchFamily="34" charset="0"/>
              </a:rPr>
              <a:t>και στρατιωτικής ηγεσίας της χώρας,συνελήφθη,ακολούθησαν βασανιστήρια, </a:t>
            </a:r>
            <a:r>
              <a:rPr lang="el-GR" sz="2400" dirty="0" smtClean="0">
                <a:latin typeface="Arial" panose="020B0604020202020204" pitchFamily="34" charset="0"/>
                <a:cs typeface="Arial" panose="020B0604020202020204" pitchFamily="34" charset="0"/>
              </a:rPr>
              <a:t>άνοιξαν και </a:t>
            </a:r>
            <a:r>
              <a:rPr lang="el-GR" sz="2400" dirty="0">
                <a:latin typeface="Arial" panose="020B0604020202020204" pitchFamily="34" charset="0"/>
                <a:cs typeface="Arial" panose="020B0604020202020204" pitchFamily="34" charset="0"/>
              </a:rPr>
              <a:t>πάλι τα ξερονήσια και οι φυλακές...</a:t>
            </a: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Καταργήθηκε ­ ή φιμώθηκε με την επιβολή της λογοκρισίας ­ ο Τύπος, το ραδιόφωνο, </a:t>
            </a:r>
            <a:r>
              <a:rPr lang="el-GR" sz="2400" dirty="0" smtClean="0">
                <a:latin typeface="Arial" panose="020B0604020202020204" pitchFamily="34" charset="0"/>
                <a:cs typeface="Arial" panose="020B0604020202020204" pitchFamily="34" charset="0"/>
              </a:rPr>
              <a:t>η τηλεόραση...</a:t>
            </a: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 Ακουγόταν </a:t>
            </a:r>
            <a:r>
              <a:rPr lang="el-GR" sz="2400" dirty="0">
                <a:latin typeface="Arial" panose="020B0604020202020204" pitchFamily="34" charset="0"/>
                <a:cs typeface="Arial" panose="020B0604020202020204" pitchFamily="34" charset="0"/>
              </a:rPr>
              <a:t>μόνο η φωνή των δικτατόρων</a:t>
            </a:r>
            <a:r>
              <a:rPr lang="el-GR"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γεγονός ότι τα ΜΜΕ επηρεάζουν σε μεγάλο βαθμό την κοινή γνώμη και δύνανται </a:t>
            </a:r>
            <a:r>
              <a:rPr lang="el-GR" sz="2400" dirty="0" smtClean="0">
                <a:latin typeface="Arial" panose="020B0604020202020204" pitchFamily="34" charset="0"/>
                <a:cs typeface="Arial" panose="020B0604020202020204" pitchFamily="34" charset="0"/>
              </a:rPr>
              <a:t>να  εμφυτεύσουν </a:t>
            </a:r>
            <a:r>
              <a:rPr lang="el-GR" sz="2400" dirty="0">
                <a:latin typeface="Arial" panose="020B0604020202020204" pitchFamily="34" charset="0"/>
                <a:cs typeface="Arial" panose="020B0604020202020204" pitchFamily="34" charset="0"/>
              </a:rPr>
              <a:t>στον νου των πολιτών ανεπιθύμητες για τους έχοντες την εξουσίαν πολιτικές ιδέες</a:t>
            </a:r>
            <a:r>
              <a:rPr lang="el-GR" sz="2400" dirty="0" smtClean="0">
                <a:latin typeface="Arial" panose="020B0604020202020204" pitchFamily="34" charset="0"/>
                <a:cs typeface="Arial" panose="020B0604020202020204" pitchFamily="34" charset="0"/>
              </a:rPr>
              <a:t>, οδήγησε </a:t>
            </a:r>
            <a:r>
              <a:rPr lang="el-GR" sz="2400" dirty="0">
                <a:latin typeface="Arial" panose="020B0604020202020204" pitchFamily="34" charset="0"/>
                <a:cs typeface="Arial" panose="020B0604020202020204" pitchFamily="34" charset="0"/>
              </a:rPr>
              <a:t>τη χούντα στη φίμωσή των δημοσιογραφικών πηγών. Μία άλλη συστηματική </a:t>
            </a:r>
            <a:r>
              <a:rPr lang="el-GR" sz="2400" dirty="0" smtClean="0">
                <a:latin typeface="Arial" panose="020B0604020202020204" pitchFamily="34" charset="0"/>
                <a:cs typeface="Arial" panose="020B0604020202020204" pitchFamily="34" charset="0"/>
              </a:rPr>
              <a:t>πρακτική ήταν </a:t>
            </a:r>
            <a:r>
              <a:rPr lang="el-GR" sz="2400" dirty="0">
                <a:latin typeface="Arial" panose="020B0604020202020204" pitchFamily="34" charset="0"/>
                <a:cs typeface="Arial" panose="020B0604020202020204" pitchFamily="34" charset="0"/>
              </a:rPr>
              <a:t>η δίωξη των αντιδραστικών απέναντι στο καθεστώς δημοσιογράφων. Επιπλέον, για </a:t>
            </a:r>
            <a:r>
              <a:rPr lang="el-GR" sz="2400" dirty="0" smtClean="0">
                <a:latin typeface="Arial" panose="020B0604020202020204" pitchFamily="34" charset="0"/>
                <a:cs typeface="Arial" panose="020B0604020202020204" pitchFamily="34" charset="0"/>
              </a:rPr>
              <a:t>την εξυπηρέτηση </a:t>
            </a:r>
            <a:r>
              <a:rPr lang="el-GR" sz="2400" dirty="0">
                <a:latin typeface="Arial" panose="020B0604020202020204" pitchFamily="34" charset="0"/>
                <a:cs typeface="Arial" panose="020B0604020202020204" pitchFamily="34" charset="0"/>
              </a:rPr>
              <a:t>του ίδιου σκοπού, προέβαινε στο οριστικό κλείσιμο εφημερίδων που δεν </a:t>
            </a:r>
            <a:r>
              <a:rPr lang="el-GR" sz="2400" dirty="0" smtClean="0">
                <a:latin typeface="Arial" panose="020B0604020202020204" pitchFamily="34" charset="0"/>
                <a:cs typeface="Arial" panose="020B0604020202020204" pitchFamily="34" charset="0"/>
              </a:rPr>
              <a:t>συμβάδιζαν με </a:t>
            </a:r>
            <a:r>
              <a:rPr lang="el-GR" sz="2400" dirty="0">
                <a:latin typeface="Arial" panose="020B0604020202020204" pitchFamily="34" charset="0"/>
                <a:cs typeface="Arial" panose="020B0604020202020204" pitchFamily="34" charset="0"/>
              </a:rPr>
              <a:t>τις δικές της απόψεις και στη συνέχεια προχωρούσε στη δήμευση των περιουσιακών </a:t>
            </a:r>
            <a:r>
              <a:rPr lang="el-GR" sz="2400" dirty="0" smtClean="0">
                <a:latin typeface="Arial" panose="020B0604020202020204" pitchFamily="34" charset="0"/>
                <a:cs typeface="Arial" panose="020B0604020202020204" pitchFamily="34" charset="0"/>
              </a:rPr>
              <a:t>τους στοιχείων</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Από τον Απρίλιο του 1967 μέχρι και τον Νοέμβριο του 1969 συνέβαιναν τα παραπάνω</a:t>
            </a:r>
            <a:r>
              <a:rPr lang="el-GR" sz="2400" dirty="0" smtClean="0">
                <a:latin typeface="Arial" panose="020B0604020202020204" pitchFamily="34" charset="0"/>
                <a:cs typeface="Arial" panose="020B0604020202020204" pitchFamily="34" charset="0"/>
              </a:rPr>
              <a:t>.</a:t>
            </a: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Μετά </a:t>
            </a:r>
            <a:r>
              <a:rPr lang="el-GR" sz="2400" dirty="0">
                <a:latin typeface="Arial" panose="020B0604020202020204" pitchFamily="34" charset="0"/>
                <a:cs typeface="Arial" panose="020B0604020202020204" pitchFamily="34" charset="0"/>
              </a:rPr>
              <a:t>από αυτό το διάστημα, καταργήθηκε από τη δικτατορία η προληπτική λογοκρισία </a:t>
            </a:r>
            <a:r>
              <a:rPr lang="el-GR" sz="2400" dirty="0" smtClean="0">
                <a:latin typeface="Arial" panose="020B0604020202020204" pitchFamily="34" charset="0"/>
                <a:cs typeface="Arial" panose="020B0604020202020204" pitchFamily="34" charset="0"/>
              </a:rPr>
              <a:t>και εκδόθηκε </a:t>
            </a:r>
            <a:r>
              <a:rPr lang="el-GR" sz="2400" dirty="0">
                <a:latin typeface="Arial" panose="020B0604020202020204" pitchFamily="34" charset="0"/>
                <a:cs typeface="Arial" panose="020B0604020202020204" pitchFamily="34" charset="0"/>
              </a:rPr>
              <a:t>νόμος περί Τύπου( νδ346/1969), ο οποίος καθιέρωνε τους απαραίτητους κανόνες </a:t>
            </a:r>
            <a:r>
              <a:rPr lang="el-GR" sz="2400" dirty="0" smtClean="0">
                <a:latin typeface="Arial" panose="020B0604020202020204" pitchFamily="34" charset="0"/>
                <a:cs typeface="Arial" panose="020B0604020202020204" pitchFamily="34" charset="0"/>
              </a:rPr>
              <a:t>που έπρεπε </a:t>
            </a:r>
            <a:r>
              <a:rPr lang="el-GR" sz="2400" dirty="0">
                <a:latin typeface="Arial" panose="020B0604020202020204" pitchFamily="34" charset="0"/>
                <a:cs typeface="Arial" panose="020B0604020202020204" pitchFamily="34" charset="0"/>
              </a:rPr>
              <a:t>να τηρούνται στον χώρο. Ωστόσο, πολλές εν κυκλοφορία ελληνικές </a:t>
            </a:r>
            <a:r>
              <a:rPr lang="el-GR" sz="2400" dirty="0" smtClean="0">
                <a:latin typeface="Arial" panose="020B0604020202020204" pitchFamily="34" charset="0"/>
                <a:cs typeface="Arial" panose="020B0604020202020204" pitchFamily="34" charset="0"/>
              </a:rPr>
              <a:t>εφημερίδες δημοσίευαν </a:t>
            </a:r>
            <a:r>
              <a:rPr lang="el-GR" sz="2400" dirty="0">
                <a:latin typeface="Arial" panose="020B0604020202020204" pitchFamily="34" charset="0"/>
                <a:cs typeface="Arial" panose="020B0604020202020204" pitchFamily="34" charset="0"/>
              </a:rPr>
              <a:t>στοιχεία που στρέφονταν κατά της χούντας, όπως μαρτυρίες θυμάτων </a:t>
            </a:r>
            <a:r>
              <a:rPr lang="el-GR" sz="2400" dirty="0" smtClean="0">
                <a:latin typeface="Arial" panose="020B0604020202020204" pitchFamily="34" charset="0"/>
                <a:cs typeface="Arial" panose="020B0604020202020204" pitchFamily="34" charset="0"/>
              </a:rPr>
              <a:t>βασανισμού και δικαστικούς </a:t>
            </a:r>
            <a:r>
              <a:rPr lang="el-GR" sz="2400" dirty="0">
                <a:latin typeface="Arial" panose="020B0604020202020204" pitchFamily="34" charset="0"/>
                <a:cs typeface="Arial" panose="020B0604020202020204" pitchFamily="34" charset="0"/>
              </a:rPr>
              <a:t>λόγους συλληφθέντων. Άξιο λόγο είναι το γεγονός ότι εξαιτίας του </a:t>
            </a:r>
            <a:r>
              <a:rPr lang="el-GR" sz="2400" dirty="0" smtClean="0">
                <a:latin typeface="Arial" panose="020B0604020202020204" pitchFamily="34" charset="0"/>
                <a:cs typeface="Arial" panose="020B0604020202020204" pitchFamily="34" charset="0"/>
              </a:rPr>
              <a:t>στραγγαλισμού της </a:t>
            </a:r>
            <a:r>
              <a:rPr lang="el-GR" sz="2400" dirty="0">
                <a:latin typeface="Arial" panose="020B0604020202020204" pitchFamily="34" charset="0"/>
                <a:cs typeface="Arial" panose="020B0604020202020204" pitchFamily="34" charset="0"/>
              </a:rPr>
              <a:t>ελευθερίας της έκφρασης στην ελληνική δημοσιογραφία, όσοι πολίτες είχαν την </a:t>
            </a:r>
            <a:r>
              <a:rPr lang="el-GR" sz="2400" dirty="0" smtClean="0">
                <a:latin typeface="Arial" panose="020B0604020202020204" pitchFamily="34" charset="0"/>
                <a:cs typeface="Arial" panose="020B0604020202020204" pitchFamily="34" charset="0"/>
              </a:rPr>
              <a:t>δυνατότητα ενημερώνονταν </a:t>
            </a:r>
            <a:r>
              <a:rPr lang="el-GR" sz="2400" dirty="0">
                <a:latin typeface="Arial" panose="020B0604020202020204" pitchFamily="34" charset="0"/>
                <a:cs typeface="Arial" panose="020B0604020202020204" pitchFamily="34" charset="0"/>
              </a:rPr>
              <a:t>από τα μεγάλα ξένα ΜΜΕ.</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fontAlgn="auto">
              <a:spcAft>
                <a:spcPts val="0"/>
              </a:spcAft>
              <a:buFont typeface="Arial" panose="020B0604020202020204" pitchFamily="34" charset="0"/>
              <a:buChar char="•"/>
              <a:defRPr/>
            </a:pPr>
            <a:r>
              <a:rPr lang="el-GR" dirty="0" smtClean="0"/>
              <a:t> </a:t>
            </a:r>
            <a:r>
              <a:rPr lang="el-GR" sz="2600" dirty="0">
                <a:latin typeface="Arial" panose="020B0604020202020204" pitchFamily="34" charset="0"/>
                <a:cs typeface="Arial" panose="020B0604020202020204" pitchFamily="34" charset="0"/>
              </a:rPr>
              <a:t>Την </a:t>
            </a:r>
            <a:r>
              <a:rPr lang="el-GR" sz="2600" dirty="0" smtClean="0">
                <a:latin typeface="Arial" panose="020B0604020202020204" pitchFamily="34" charset="0"/>
                <a:cs typeface="Arial" panose="020B0604020202020204" pitchFamily="34" charset="0"/>
              </a:rPr>
              <a:t>1</a:t>
            </a:r>
            <a:r>
              <a:rPr lang="el-GR" sz="2600" baseline="30000" dirty="0" smtClean="0">
                <a:latin typeface="Arial" panose="020B0604020202020204" pitchFamily="34" charset="0"/>
                <a:cs typeface="Arial" panose="020B0604020202020204" pitchFamily="34" charset="0"/>
              </a:rPr>
              <a:t>η</a:t>
            </a:r>
            <a:r>
              <a:rPr lang="el-GR" sz="2600" dirty="0" smtClean="0">
                <a:latin typeface="Arial" panose="020B0604020202020204" pitchFamily="34" charset="0"/>
                <a:cs typeface="Arial" panose="020B0604020202020204" pitchFamily="34" charset="0"/>
              </a:rPr>
              <a:t> περίοδο </a:t>
            </a:r>
            <a:r>
              <a:rPr lang="el-GR" sz="2600" dirty="0">
                <a:latin typeface="Arial" panose="020B0604020202020204" pitchFamily="34" charset="0"/>
                <a:cs typeface="Arial" panose="020B0604020202020204" pitchFamily="34" charset="0"/>
              </a:rPr>
              <a:t>μέχρι το 1968 έπεσε μια </a:t>
            </a:r>
            <a:r>
              <a:rPr lang="el-GR" sz="2600" dirty="0" smtClean="0">
                <a:latin typeface="Arial" panose="020B0604020202020204" pitchFamily="34" charset="0"/>
                <a:cs typeface="Arial" panose="020B0604020202020204" pitchFamily="34" charset="0"/>
              </a:rPr>
              <a:t>μεγάλη παγωνιά </a:t>
            </a:r>
            <a:r>
              <a:rPr lang="el-GR" sz="2600" dirty="0">
                <a:latin typeface="Arial" panose="020B0604020202020204" pitchFamily="34" charset="0"/>
                <a:cs typeface="Arial" panose="020B0604020202020204" pitchFamily="34" charset="0"/>
              </a:rPr>
              <a:t>σε όλους και όλα, που έπληξε όλο τον εκδοτικό χώρο και κυρίως αυτόν της αριστεράς</a:t>
            </a:r>
            <a:r>
              <a:rPr lang="el-GR" sz="2600" dirty="0" smtClean="0">
                <a:latin typeface="Arial" panose="020B0604020202020204" pitchFamily="34" charset="0"/>
                <a:cs typeface="Arial" panose="020B0604020202020204" pitchFamily="34" charset="0"/>
              </a:rPr>
              <a:t>. Τότε </a:t>
            </a:r>
            <a:r>
              <a:rPr lang="el-GR" sz="2600" dirty="0">
                <a:latin typeface="Arial" panose="020B0604020202020204" pitchFamily="34" charset="0"/>
                <a:cs typeface="Arial" panose="020B0604020202020204" pitchFamily="34" charset="0"/>
              </a:rPr>
              <a:t>έγιναν εκδότες άνθρωποι, που δεν έκαναν επάγγελμα. Ήταν ένας μικρόκοσμος που ήθελε </a:t>
            </a:r>
            <a:r>
              <a:rPr lang="el-GR" sz="2600" dirty="0" smtClean="0">
                <a:latin typeface="Arial" panose="020B0604020202020204" pitchFamily="34" charset="0"/>
                <a:cs typeface="Arial" panose="020B0604020202020204" pitchFamily="34" charset="0"/>
              </a:rPr>
              <a:t>να αντιπαλέψει </a:t>
            </a:r>
            <a:r>
              <a:rPr lang="el-GR" sz="2600" dirty="0">
                <a:latin typeface="Arial" panose="020B0604020202020204" pitchFamily="34" charset="0"/>
                <a:cs typeface="Arial" panose="020B0604020202020204" pitchFamily="34" charset="0"/>
              </a:rPr>
              <a:t>μία ζοφερή κατάσταση. Εκείνη την εποχή θεωρήθηκε</a:t>
            </a:r>
            <a:r>
              <a:rPr lang="el-GR" sz="2600" dirty="0" smtClean="0">
                <a:latin typeface="Arial" panose="020B0604020202020204" pitchFamily="34" charset="0"/>
                <a:cs typeface="Arial" panose="020B0604020202020204" pitchFamily="34" charset="0"/>
              </a:rPr>
              <a:t>­ η επιτακτική </a:t>
            </a:r>
            <a:r>
              <a:rPr lang="el-GR" sz="2600" dirty="0">
                <a:latin typeface="Arial" panose="020B0604020202020204" pitchFamily="34" charset="0"/>
                <a:cs typeface="Arial" panose="020B0604020202020204" pitchFamily="34" charset="0"/>
              </a:rPr>
              <a:t>ανάγκη για την μετάφραση ξενόγλωσσων βιβλίων, που έφθαναν σε χειρόγραφα</a:t>
            </a:r>
            <a:r>
              <a:rPr lang="el-GR" sz="2600" dirty="0" smtClean="0">
                <a:latin typeface="Arial" panose="020B0604020202020204" pitchFamily="34" charset="0"/>
                <a:cs typeface="Arial" panose="020B0604020202020204" pitchFamily="34" charset="0"/>
              </a:rPr>
              <a:t>, πολλές </a:t>
            </a:r>
            <a:r>
              <a:rPr lang="el-GR" sz="2600" dirty="0">
                <a:latin typeface="Arial" panose="020B0604020202020204" pitchFamily="34" charset="0"/>
                <a:cs typeface="Arial" panose="020B0604020202020204" pitchFamily="34" charset="0"/>
              </a:rPr>
              <a:t>φορές από τη φυλακή, και αποτελούσαν πηγή έμπνευσης και πολιτικής παρακίνησης </a:t>
            </a:r>
            <a:r>
              <a:rPr lang="el-GR" sz="2600" dirty="0" smtClean="0">
                <a:latin typeface="Arial" panose="020B0604020202020204" pitchFamily="34" charset="0"/>
                <a:cs typeface="Arial" panose="020B0604020202020204" pitchFamily="34" charset="0"/>
              </a:rPr>
              <a:t>σε σημείο</a:t>
            </a:r>
            <a:r>
              <a:rPr lang="el-GR" sz="2600" dirty="0">
                <a:latin typeface="Arial" panose="020B0604020202020204" pitchFamily="34" charset="0"/>
                <a:cs typeface="Arial" panose="020B0604020202020204" pitchFamily="34" charset="0"/>
              </a:rPr>
              <a:t>, από το 1971 μέχρι το Πολυτεχνείο, να υπάρξει μέσα σε τόσο αντίξοες </a:t>
            </a:r>
            <a:r>
              <a:rPr lang="el-GR" sz="2600" dirty="0" smtClean="0">
                <a:latin typeface="Arial" panose="020B0604020202020204" pitchFamily="34" charset="0"/>
                <a:cs typeface="Arial" panose="020B0604020202020204" pitchFamily="34" charset="0"/>
              </a:rPr>
              <a:t>συνθήκες λογοκρισίας </a:t>
            </a:r>
            <a:r>
              <a:rPr lang="el-GR" sz="2600" dirty="0">
                <a:latin typeface="Arial" panose="020B0604020202020204" pitchFamily="34" charset="0"/>
                <a:cs typeface="Arial" panose="020B0604020202020204" pitchFamily="34" charset="0"/>
              </a:rPr>
              <a:t>και αστυνόμευσης, μία πρωτοφανής άνθηση του πολιτικού βιβλίου που </a:t>
            </a:r>
            <a:r>
              <a:rPr lang="el-GR" sz="2600" dirty="0" smtClean="0">
                <a:latin typeface="Arial" panose="020B0604020202020204" pitchFamily="34" charset="0"/>
                <a:cs typeface="Arial" panose="020B0604020202020204" pitchFamily="34" charset="0"/>
              </a:rPr>
              <a:t>συνέβαλε στην </a:t>
            </a:r>
            <a:r>
              <a:rPr lang="el-GR" sz="2600" dirty="0">
                <a:latin typeface="Arial" panose="020B0604020202020204" pitchFamily="34" charset="0"/>
                <a:cs typeface="Arial" panose="020B0604020202020204" pitchFamily="34" charset="0"/>
              </a:rPr>
              <a:t>κατάκτηση του πλουραλισμού που ενσωματώθηκε στη σύγχρονη ελληνική κουλτούρα.</a:t>
            </a:r>
            <a:endParaRPr lang="en-US" sz="26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«Ήταν μέρες συγκλονιστικές, έρχονταν στα γραφεία του Κάλβου δεκάδες φοιτητές κάθε μέρα </a:t>
            </a:r>
            <a:r>
              <a:rPr lang="el-GR" sz="2400" dirty="0" smtClean="0">
                <a:latin typeface="Arial" panose="020B0604020202020204" pitchFamily="34" charset="0"/>
                <a:cs typeface="Arial" panose="020B0604020202020204" pitchFamily="34" charset="0"/>
              </a:rPr>
              <a:t>και μας </a:t>
            </a:r>
            <a:r>
              <a:rPr lang="el-GR" sz="2400" dirty="0">
                <a:latin typeface="Arial" panose="020B0604020202020204" pitchFamily="34" charset="0"/>
                <a:cs typeface="Arial" panose="020B0604020202020204" pitchFamily="34" charset="0"/>
              </a:rPr>
              <a:t>βοηθούσαν να διπλώνουμε τα φύλλα των βιβλίων με τσατσάρα. Δεν μπόρεσε κανείς να </a:t>
            </a:r>
            <a:r>
              <a:rPr lang="el-GR" sz="2400" dirty="0" smtClean="0">
                <a:latin typeface="Arial" panose="020B0604020202020204" pitchFamily="34" charset="0"/>
                <a:cs typeface="Arial" panose="020B0604020202020204" pitchFamily="34" charset="0"/>
              </a:rPr>
              <a:t>πάρει την </a:t>
            </a:r>
            <a:r>
              <a:rPr lang="el-GR" sz="2400" dirty="0">
                <a:latin typeface="Arial" panose="020B0604020202020204" pitchFamily="34" charset="0"/>
                <a:cs typeface="Arial" panose="020B0604020202020204" pitchFamily="34" charset="0"/>
              </a:rPr>
              <a:t>ελευθερία μας γιατί ήταν μέσα μας και όχι στο βιβλίο», εχει πει ο Γιώργος Μιχαηλίδης</a:t>
            </a:r>
            <a:r>
              <a:rPr lang="el-GR" sz="2400" dirty="0" smtClean="0">
                <a:latin typeface="Arial" panose="020B0604020202020204" pitchFamily="34" charset="0"/>
                <a:cs typeface="Arial" panose="020B0604020202020204" pitchFamily="34" charset="0"/>
              </a:rPr>
              <a:t>.</a:t>
            </a:r>
          </a:p>
          <a:p>
            <a:pPr marL="0" indent="0" algn="just" fontAlgn="auto">
              <a:spcAft>
                <a:spcPts val="0"/>
              </a:spcAft>
              <a:buFont typeface="Arial" panose="020B0604020202020204" pitchFamily="34" charset="0"/>
              <a:buNone/>
              <a:defRPr/>
            </a:pP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1η εικόνα που μας έρχεται στον νου </a:t>
            </a:r>
            <a:r>
              <a:rPr lang="el-GR" sz="2400" dirty="0" smtClean="0">
                <a:latin typeface="Arial" panose="020B0604020202020204" pitchFamily="34" charset="0"/>
                <a:cs typeface="Arial" panose="020B0604020202020204" pitchFamily="34" charset="0"/>
              </a:rPr>
              <a:t>όταν μιλάμε </a:t>
            </a:r>
            <a:r>
              <a:rPr lang="el-GR" sz="2400" dirty="0">
                <a:latin typeface="Arial" panose="020B0604020202020204" pitchFamily="34" charset="0"/>
                <a:cs typeface="Arial" panose="020B0604020202020204" pitchFamily="34" charset="0"/>
              </a:rPr>
              <a:t>για αντίσταση στη χούντα είναι η Σιωπή: οι περισσότεροι γνωστοί συγγραφείς παύουν </a:t>
            </a:r>
            <a:r>
              <a:rPr lang="el-GR" sz="2400" dirty="0" smtClean="0">
                <a:latin typeface="Arial" panose="020B0604020202020204" pitchFamily="34" charset="0"/>
                <a:cs typeface="Arial" panose="020B0604020202020204" pitchFamily="34" charset="0"/>
              </a:rPr>
              <a:t>να δημοσιεύουν </a:t>
            </a:r>
            <a:r>
              <a:rPr lang="el-GR" sz="2400" dirty="0">
                <a:latin typeface="Arial" panose="020B0604020202020204" pitchFamily="34" charset="0"/>
                <a:cs typeface="Arial" panose="020B0604020202020204" pitchFamily="34" charset="0"/>
              </a:rPr>
              <a:t>το 1967, διαμαρτυρόμενοι έτσι για το καθεστώς σκληρής προληπτικής </a:t>
            </a:r>
            <a:r>
              <a:rPr lang="el-GR" sz="2400" dirty="0" smtClean="0">
                <a:latin typeface="Arial" panose="020B0604020202020204" pitchFamily="34" charset="0"/>
                <a:cs typeface="Arial" panose="020B0604020202020204" pitchFamily="34" charset="0"/>
              </a:rPr>
              <a:t>λογοκρισίας και </a:t>
            </a:r>
            <a:r>
              <a:rPr lang="el-GR" sz="2400" dirty="0">
                <a:latin typeface="Arial" panose="020B0604020202020204" pitchFamily="34" charset="0"/>
                <a:cs typeface="Arial" panose="020B0604020202020204" pitchFamily="34" charset="0"/>
              </a:rPr>
              <a:t>το Ιndex απαγορευμένων βιβλίων που επιβάλλει η χούντα.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Ένα χρόνο αργότερα, στις 22 Δεκεμβρίου του 1966, ορκιζόταν κυβέρνηση υπό τον πρώην διοικητή της Εθνικής τράπεζας Ιωάννη Παρασκευόπουλο. Οι αποστάτες είχαν ανατραπεί, αφού πρόσφεραν στη Φρειδερίκη ό,τι τους ζήτησε. Η ΕΡΕ ανέτρεψε και την κυβέρνηση Παρασκευόπουλου και ο Παναγιώτης Κανελλόπουλος ανέλαβε πρωθυπουργός στις 3 Απριλίου του 1967. Μια μυστική σύσκεψη στρατηγών στις 20 Απριλίου του 1967, όρισε τη Μεγάλη Τρίτη, 25 του μήνα, ως ημέρα Χ για το πραξικόπημα. Αλλά οι στρατηγοί λογάριαζαν χωρίς τη χούντα των συνταγματαρχών που από καιρό προετοίμαζε το δικό της πραξικόπημα με τους Γεώργιο Παπαδόπουλο, Νικόλαο Μακαρέζο και (ταξίαρχο) Στυλιανό Παττακό</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Σιωπή των συγγραφέων </a:t>
            </a:r>
            <a:r>
              <a:rPr lang="el-GR" sz="2400" dirty="0" smtClean="0">
                <a:latin typeface="Arial" panose="020B0604020202020204" pitchFamily="34" charset="0"/>
                <a:cs typeface="Arial" panose="020B0604020202020204" pitchFamily="34" charset="0"/>
              </a:rPr>
              <a:t>σπάει τον </a:t>
            </a:r>
            <a:r>
              <a:rPr lang="el-GR" sz="2400" dirty="0">
                <a:latin typeface="Arial" panose="020B0604020202020204" pitchFamily="34" charset="0"/>
                <a:cs typeface="Arial" panose="020B0604020202020204" pitchFamily="34" charset="0"/>
              </a:rPr>
              <a:t>Μάρτιο του 1969, με την εντυπωσιακής απήχησης αντιδικτατορική δήλωση του </a:t>
            </a:r>
            <a:r>
              <a:rPr lang="el-GR" sz="2400" dirty="0" smtClean="0">
                <a:latin typeface="Arial" panose="020B0604020202020204" pitchFamily="34" charset="0"/>
                <a:cs typeface="Arial" panose="020B0604020202020204" pitchFamily="34" charset="0"/>
              </a:rPr>
              <a:t>Γιώργου  Σεφέρη</a:t>
            </a:r>
            <a:r>
              <a:rPr lang="el-GR" sz="2400" dirty="0">
                <a:latin typeface="Arial" panose="020B0604020202020204" pitchFamily="34" charset="0"/>
                <a:cs typeface="Arial" panose="020B0604020202020204" pitchFamily="34" charset="0"/>
              </a:rPr>
              <a:t>, που ακολουθείται από άλλες παρόμοιες αντιδράσεις λογοτεχνών, συντελεί μάλλον </a:t>
            </a:r>
            <a:r>
              <a:rPr lang="el-GR" sz="2400" dirty="0" smtClean="0">
                <a:latin typeface="Arial" panose="020B0604020202020204" pitchFamily="34" charset="0"/>
                <a:cs typeface="Arial" panose="020B0604020202020204" pitchFamily="34" charset="0"/>
              </a:rPr>
              <a:t>στην άρση </a:t>
            </a:r>
            <a:r>
              <a:rPr lang="el-GR" sz="2400" dirty="0">
                <a:latin typeface="Arial" panose="020B0604020202020204" pitchFamily="34" charset="0"/>
                <a:cs typeface="Arial" panose="020B0604020202020204" pitchFamily="34" charset="0"/>
              </a:rPr>
              <a:t>της προληπτικής λογοκρισίας στο τέλος του  ́69 και δίνει το έναυσμα για μια έκδοση</a:t>
            </a:r>
            <a:r>
              <a:rPr lang="el-GR" sz="2400" dirty="0" smtClean="0">
                <a:latin typeface="Arial" panose="020B0604020202020204" pitchFamily="34" charset="0"/>
                <a:cs typeface="Arial" panose="020B0604020202020204" pitchFamily="34" charset="0"/>
              </a:rPr>
              <a:t>­ ορόσημο</a:t>
            </a:r>
            <a:r>
              <a:rPr lang="el-GR" sz="2400" dirty="0">
                <a:latin typeface="Arial" panose="020B0604020202020204" pitchFamily="34" charset="0"/>
                <a:cs typeface="Arial" panose="020B0604020202020204" pitchFamily="34" charset="0"/>
              </a:rPr>
              <a:t>: τα περίφημα 18 κείμενα, η πιο γνωστή συλλογική έκδοση κειμένων με </a:t>
            </a:r>
            <a:r>
              <a:rPr lang="el-GR" sz="2400" dirty="0" smtClean="0">
                <a:latin typeface="Arial" panose="020B0604020202020204" pitchFamily="34" charset="0"/>
                <a:cs typeface="Arial" panose="020B0604020202020204" pitchFamily="34" charset="0"/>
              </a:rPr>
              <a:t>αντιδικτατορικό πρόσημο(των </a:t>
            </a:r>
            <a:r>
              <a:rPr lang="el-GR" sz="2400" dirty="0">
                <a:latin typeface="Arial" panose="020B0604020202020204" pitchFamily="34" charset="0"/>
                <a:cs typeface="Arial" panose="020B0604020202020204" pitchFamily="34" charset="0"/>
              </a:rPr>
              <a:t>Μαρωνίτη, Αναγνωστάκη, Ρούφου, Πλασκοβίτη, Κάσδαγλη, Τσιτσέλη, Τσίρκα</a:t>
            </a:r>
            <a:r>
              <a:rPr lang="el-GR" sz="2400" dirty="0" smtClean="0">
                <a:latin typeface="Arial" panose="020B0604020202020204" pitchFamily="34" charset="0"/>
                <a:cs typeface="Arial" panose="020B0604020202020204" pitchFamily="34" charset="0"/>
              </a:rPr>
              <a:t>, Χειμωνά</a:t>
            </a:r>
            <a:r>
              <a:rPr lang="el-GR" sz="2400" dirty="0">
                <a:latin typeface="Arial" panose="020B0604020202020204" pitchFamily="34" charset="0"/>
                <a:cs typeface="Arial" panose="020B0604020202020204" pitchFamily="34" charset="0"/>
              </a:rPr>
              <a:t>, κ.ά.), που κυκλοφορούν από τον Κέδρο(καλοκαίρι 1970). Από εκεί και πέρα, η </a:t>
            </a:r>
            <a:r>
              <a:rPr lang="el-GR" sz="2400" dirty="0" smtClean="0">
                <a:latin typeface="Arial" panose="020B0604020202020204" pitchFamily="34" charset="0"/>
                <a:cs typeface="Arial" panose="020B0604020202020204" pitchFamily="34" charset="0"/>
              </a:rPr>
              <a:t>Σιωπή  μεταμορφώνεται </a:t>
            </a:r>
            <a:r>
              <a:rPr lang="el-GR" sz="2400" dirty="0">
                <a:latin typeface="Arial" panose="020B0604020202020204" pitchFamily="34" charset="0"/>
                <a:cs typeface="Arial" panose="020B0604020202020204" pitchFamily="34" charset="0"/>
              </a:rPr>
              <a:t>σε αντιστασιακή πολυφωνία, με τη σφαίρα του πολιτισμού να </a:t>
            </a:r>
            <a:r>
              <a:rPr lang="el-GR" sz="2400" dirty="0" smtClean="0">
                <a:latin typeface="Arial" panose="020B0604020202020204" pitchFamily="34" charset="0"/>
                <a:cs typeface="Arial" panose="020B0604020202020204" pitchFamily="34" charset="0"/>
              </a:rPr>
              <a:t>γίνεται προνομιακός </a:t>
            </a:r>
            <a:r>
              <a:rPr lang="el-GR" sz="2400" dirty="0">
                <a:latin typeface="Arial" panose="020B0604020202020204" pitchFamily="34" charset="0"/>
                <a:cs typeface="Arial" panose="020B0604020202020204" pitchFamily="34" charset="0"/>
              </a:rPr>
              <a:t>χώρος έκφρασης αντιδικτατορικού λόγου.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Γνωστοί δημιουργοί</a:t>
            </a:r>
            <a:r>
              <a:rPr lang="el-GR" sz="2400" dirty="0">
                <a:latin typeface="Arial" panose="020B0604020202020204" pitchFamily="34" charset="0"/>
                <a:cs typeface="Arial" panose="020B0604020202020204" pitchFamily="34" charset="0"/>
              </a:rPr>
              <a:t>, όπως ο Μίκης Θεοδωράκης ή ο Γιάννης Ρίτσος, γράφουν συνεχώς τα πρώτα </a:t>
            </a:r>
            <a:r>
              <a:rPr lang="el-GR" sz="2400" dirty="0" smtClean="0">
                <a:latin typeface="Arial" panose="020B0604020202020204" pitchFamily="34" charset="0"/>
                <a:cs typeface="Arial" panose="020B0604020202020204" pitchFamily="34" charset="0"/>
              </a:rPr>
              <a:t>χρόνια της </a:t>
            </a:r>
            <a:r>
              <a:rPr lang="el-GR" sz="2400" dirty="0">
                <a:latin typeface="Arial" panose="020B0604020202020204" pitchFamily="34" charset="0"/>
                <a:cs typeface="Arial" panose="020B0604020202020204" pitchFamily="34" charset="0"/>
              </a:rPr>
              <a:t>δικτατορίας σε συνθήκες παρανομίας ή εγκλεισμού∙ κείμενά τους(ή, στην </a:t>
            </a:r>
            <a:r>
              <a:rPr lang="el-GR" sz="2400" dirty="0" smtClean="0">
                <a:latin typeface="Arial" panose="020B0604020202020204" pitchFamily="34" charset="0"/>
                <a:cs typeface="Arial" panose="020B0604020202020204" pitchFamily="34" charset="0"/>
              </a:rPr>
              <a:t>περίπτωση του Θεοδωράκη</a:t>
            </a:r>
            <a:r>
              <a:rPr lang="el-GR" sz="2400" dirty="0">
                <a:latin typeface="Arial" panose="020B0604020202020204" pitchFamily="34" charset="0"/>
                <a:cs typeface="Arial" panose="020B0604020202020204" pitchFamily="34" charset="0"/>
              </a:rPr>
              <a:t>, και τα ηχογραφημένα τραγούδια) βρίσκουν συχνά τον δρόμο προς το εξωτερικό</a:t>
            </a:r>
            <a:r>
              <a:rPr lang="el-GR" sz="2400" dirty="0" smtClean="0">
                <a:latin typeface="Arial" panose="020B0604020202020204" pitchFamily="34" charset="0"/>
                <a:cs typeface="Arial" panose="020B0604020202020204" pitchFamily="34" charset="0"/>
              </a:rPr>
              <a:t>, όπου </a:t>
            </a:r>
            <a:r>
              <a:rPr lang="el-GR" sz="2400" dirty="0">
                <a:latin typeface="Arial" panose="020B0604020202020204" pitchFamily="34" charset="0"/>
                <a:cs typeface="Arial" panose="020B0604020202020204" pitchFamily="34" charset="0"/>
              </a:rPr>
              <a:t>και δημιουργούν αίσθηση, αλλά και διαδίδονται κρυφά στην Ελλάδα</a:t>
            </a:r>
            <a:r>
              <a:rPr lang="el-GR" dirty="0"/>
              <a:t>.</a:t>
            </a:r>
            <a:endParaRPr lang="en-US" dirty="0"/>
          </a:p>
        </p:txBody>
      </p:sp>
    </p:spTree>
  </p:cSld>
  <p:clrMapOvr>
    <a:masterClrMapping/>
  </p:clrMapOvr>
  <p:transition spd="med">
    <p:fade/>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Σ</a:t>
            </a:r>
            <a:r>
              <a:rPr lang="el-GR" sz="2400" dirty="0">
                <a:latin typeface="Arial" panose="020B0604020202020204" pitchFamily="34" charset="0"/>
                <a:cs typeface="Arial" panose="020B0604020202020204" pitchFamily="34" charset="0"/>
              </a:rPr>
              <a:t>’ όλη την περίοδο 1970­4 βλέπει κανείς κινήσεις που </a:t>
            </a:r>
            <a:r>
              <a:rPr lang="el-GR" sz="2400" dirty="0" smtClean="0">
                <a:latin typeface="Arial" panose="020B0604020202020204" pitchFamily="34" charset="0"/>
                <a:cs typeface="Arial" panose="020B0604020202020204" pitchFamily="34" charset="0"/>
              </a:rPr>
              <a:t>ρισκάρουν αντιδικτατορικές </a:t>
            </a:r>
            <a:r>
              <a:rPr lang="el-GR" sz="2400" dirty="0">
                <a:latin typeface="Arial" panose="020B0604020202020204" pitchFamily="34" charset="0"/>
                <a:cs typeface="Arial" panose="020B0604020202020204" pitchFamily="34" charset="0"/>
              </a:rPr>
              <a:t>αναφορές, περισσότερο ή λιγότερο έμμεσες, συχνά όμως επισύροντας και </a:t>
            </a:r>
            <a:r>
              <a:rPr lang="el-GR" sz="2400" dirty="0" smtClean="0">
                <a:latin typeface="Arial" panose="020B0604020202020204" pitchFamily="34" charset="0"/>
                <a:cs typeface="Arial" panose="020B0604020202020204" pitchFamily="34" charset="0"/>
              </a:rPr>
              <a:t>την αντίδραση </a:t>
            </a:r>
            <a:r>
              <a:rPr lang="el-GR" sz="2400" dirty="0">
                <a:latin typeface="Arial" panose="020B0604020202020204" pitchFamily="34" charset="0"/>
                <a:cs typeface="Arial" panose="020B0604020202020204" pitchFamily="34" charset="0"/>
              </a:rPr>
              <a:t>του καθεστώτος: εικαστικές εκθέσεις κλείνουν την πρώτη μέρα, παραστάσεις </a:t>
            </a:r>
            <a:r>
              <a:rPr lang="el-GR" sz="2400" dirty="0" smtClean="0">
                <a:latin typeface="Arial" panose="020B0604020202020204" pitchFamily="34" charset="0"/>
                <a:cs typeface="Arial" panose="020B0604020202020204" pitchFamily="34" charset="0"/>
              </a:rPr>
              <a:t>αλλάζουν ή </a:t>
            </a:r>
            <a:r>
              <a:rPr lang="el-GR" sz="2400" dirty="0">
                <a:latin typeface="Arial" panose="020B0604020202020204" pitchFamily="34" charset="0"/>
                <a:cs typeface="Arial" panose="020B0604020202020204" pitchFamily="34" charset="0"/>
              </a:rPr>
              <a:t>σταματούν και ξαναρχίζουν, περιοδικά καταδικάζονται με προσχηματικές αφορμές </a:t>
            </a:r>
            <a:r>
              <a:rPr lang="el-GR" sz="2400" dirty="0" smtClean="0">
                <a:latin typeface="Arial" panose="020B0604020202020204" pitchFamily="34" charset="0"/>
                <a:cs typeface="Arial" panose="020B0604020202020204" pitchFamily="34" charset="0"/>
              </a:rPr>
              <a:t>και αναγκάζονται </a:t>
            </a:r>
            <a:r>
              <a:rPr lang="el-GR" sz="2400" dirty="0">
                <a:latin typeface="Arial" panose="020B0604020202020204" pitchFamily="34" charset="0"/>
                <a:cs typeface="Arial" panose="020B0604020202020204" pitchFamily="34" charset="0"/>
              </a:rPr>
              <a:t>να διακόψουν την έκδοση, βιβλία κατάσχονται αφού έχουν κυκλοφορήσει</a:t>
            </a:r>
            <a:r>
              <a:rPr lang="el-GR" sz="2400" dirty="0" smtClean="0">
                <a:latin typeface="Arial" panose="020B0604020202020204" pitchFamily="34" charset="0"/>
                <a:cs typeface="Arial" panose="020B0604020202020204" pitchFamily="34" charset="0"/>
              </a:rPr>
              <a:t>, τραγούδια </a:t>
            </a:r>
            <a:r>
              <a:rPr lang="el-GR" sz="2400" dirty="0">
                <a:latin typeface="Arial" panose="020B0604020202020204" pitchFamily="34" charset="0"/>
                <a:cs typeface="Arial" panose="020B0604020202020204" pitchFamily="34" charset="0"/>
              </a:rPr>
              <a:t>κόβονται από δίσκους αφού έχουν ηχογραφηθεί∙ και οι υπεύθυνοι όλων αυτών </a:t>
            </a:r>
            <a:r>
              <a:rPr lang="el-GR" sz="2400" dirty="0" smtClean="0">
                <a:latin typeface="Arial" panose="020B0604020202020204" pitchFamily="34" charset="0"/>
                <a:cs typeface="Arial" panose="020B0604020202020204" pitchFamily="34" charset="0"/>
              </a:rPr>
              <a:t>συχνά φυλακίζονται </a:t>
            </a:r>
            <a:r>
              <a:rPr lang="el-GR" sz="2400" dirty="0">
                <a:latin typeface="Arial" panose="020B0604020202020204" pitchFamily="34" charset="0"/>
                <a:cs typeface="Arial" panose="020B0604020202020204" pitchFamily="34" charset="0"/>
              </a:rPr>
              <a:t>και βασανίζονται.</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Στις </a:t>
            </a:r>
            <a:r>
              <a:rPr lang="el-GR" sz="2400" dirty="0">
                <a:latin typeface="Arial" panose="020B0604020202020204" pitchFamily="34" charset="0"/>
                <a:cs typeface="Arial" panose="020B0604020202020204" pitchFamily="34" charset="0"/>
              </a:rPr>
              <a:t>22 Δεκεμβρίου του 1973, οι Αθηναίοι πολίτες, </a:t>
            </a:r>
            <a:r>
              <a:rPr lang="el-GR" sz="2400" dirty="0" smtClean="0">
                <a:latin typeface="Arial" panose="020B0604020202020204" pitchFamily="34" charset="0"/>
                <a:cs typeface="Arial" panose="020B0604020202020204" pitchFamily="34" charset="0"/>
              </a:rPr>
              <a:t>στο θέατρο </a:t>
            </a:r>
            <a:r>
              <a:rPr lang="el-GR" sz="2400" dirty="0">
                <a:latin typeface="Arial" panose="020B0604020202020204" pitchFamily="34" charset="0"/>
                <a:cs typeface="Arial" panose="020B0604020202020204" pitchFamily="34" charset="0"/>
              </a:rPr>
              <a:t>"Αθήναιον" ραίνουν την Τζένη Καρέζη με λουλούδια στο τέλος της παράστασης </a:t>
            </a:r>
            <a:r>
              <a:rPr lang="el-GR" sz="2400" dirty="0" smtClean="0">
                <a:latin typeface="Arial" panose="020B0604020202020204" pitchFamily="34" charset="0"/>
                <a:cs typeface="Arial" panose="020B0604020202020204" pitchFamily="34" charset="0"/>
              </a:rPr>
              <a:t>του θεατρικού </a:t>
            </a:r>
            <a:r>
              <a:rPr lang="el-GR" sz="2400" dirty="0">
                <a:latin typeface="Arial" panose="020B0604020202020204" pitchFamily="34" charset="0"/>
                <a:cs typeface="Arial" panose="020B0604020202020204" pitchFamily="34" charset="0"/>
              </a:rPr>
              <a:t>"Το μεγάλο μας τσίρκο" του Ιάκωβου Καμπανέλλη. "Κόκκινα γαρύφαλλα </a:t>
            </a:r>
            <a:r>
              <a:rPr lang="el-GR" sz="2400" dirty="0" smtClean="0">
                <a:latin typeface="Arial" panose="020B0604020202020204" pitchFamily="34" charset="0"/>
                <a:cs typeface="Arial" panose="020B0604020202020204" pitchFamily="34" charset="0"/>
              </a:rPr>
              <a:t>βγήκαν  ξαφνικά </a:t>
            </a:r>
            <a:r>
              <a:rPr lang="el-GR" sz="2400" dirty="0">
                <a:latin typeface="Arial" panose="020B0604020202020204" pitchFamily="34" charset="0"/>
                <a:cs typeface="Arial" panose="020B0604020202020204" pitchFamily="34" charset="0"/>
              </a:rPr>
              <a:t>κάτω από παλτό, μέσα από τσέπες και τσάντες και σκέπασαν τη σκηνή", </a:t>
            </a:r>
            <a:r>
              <a:rPr lang="el-GR" sz="2400" dirty="0" smtClean="0">
                <a:latin typeface="Arial" panose="020B0604020202020204" pitchFamily="34" charset="0"/>
                <a:cs typeface="Arial" panose="020B0604020202020204" pitchFamily="34" charset="0"/>
              </a:rPr>
              <a:t>θυμάται αργότερα </a:t>
            </a:r>
            <a:r>
              <a:rPr lang="el-GR" sz="2400" dirty="0">
                <a:latin typeface="Arial" panose="020B0604020202020204" pitchFamily="34" charset="0"/>
                <a:cs typeface="Arial" panose="020B0604020202020204" pitchFamily="34" charset="0"/>
              </a:rPr>
              <a:t>ο μεγάλος συγγραφέας του νεοελληνικού θεάτρου. Η Τζένη Καρέζη και ο </a:t>
            </a:r>
            <a:r>
              <a:rPr lang="el-GR" sz="2400" dirty="0" smtClean="0">
                <a:latin typeface="Arial" panose="020B0604020202020204" pitchFamily="34" charset="0"/>
                <a:cs typeface="Arial" panose="020B0604020202020204" pitchFamily="34" charset="0"/>
              </a:rPr>
              <a:t>Κώστας Καζάκος </a:t>
            </a:r>
            <a:r>
              <a:rPr lang="el-GR" sz="2400" dirty="0">
                <a:latin typeface="Arial" panose="020B0604020202020204" pitchFamily="34" charset="0"/>
                <a:cs typeface="Arial" panose="020B0604020202020204" pitchFamily="34" charset="0"/>
              </a:rPr>
              <a:t>είχαν πρόσφατα αποφυλακιστεί από τα κρατητήρια της ΕΑΤ­ΕΣΑ, όπου κρατούνταν </a:t>
            </a:r>
            <a:r>
              <a:rPr lang="el-GR" sz="2400" dirty="0" smtClean="0">
                <a:latin typeface="Arial" panose="020B0604020202020204" pitchFamily="34" charset="0"/>
                <a:cs typeface="Arial" panose="020B0604020202020204" pitchFamily="34" charset="0"/>
              </a:rPr>
              <a:t>επί μέρες </a:t>
            </a:r>
            <a:r>
              <a:rPr lang="el-GR" sz="2400" dirty="0">
                <a:latin typeface="Arial" panose="020B0604020202020204" pitchFamily="34" charset="0"/>
                <a:cs typeface="Arial" panose="020B0604020202020204" pitchFamily="34" charset="0"/>
              </a:rPr>
              <a:t>διότι το έργο που ανέβαζε από το καλοκαίρι ο θίασός τους θεωρούνταν ανατρεπτικό για </a:t>
            </a:r>
            <a:r>
              <a:rPr lang="el-GR" sz="2400" dirty="0" smtClean="0">
                <a:latin typeface="Arial" panose="020B0604020202020204" pitchFamily="34" charset="0"/>
                <a:cs typeface="Arial" panose="020B0604020202020204" pitchFamily="34" charset="0"/>
              </a:rPr>
              <a:t>το χουντικό καθεστώς.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ΣΤΗ ΔΙΑΡΚΕΙΑ ΤΗΣ ΧΟΥΝΤΑΣ</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Από τη στιγμή που εγκαθιδρύθηκε η Απριλιανή δικτατορία επέβαλε προληπτική λογοκρισία, </a:t>
            </a:r>
            <a:r>
              <a:rPr lang="el-GR" sz="2400" dirty="0" smtClean="0">
                <a:latin typeface="Arial" panose="020B0604020202020204" pitchFamily="34" charset="0"/>
                <a:cs typeface="Arial" panose="020B0604020202020204" pitchFamily="34" charset="0"/>
              </a:rPr>
              <a:t>στον Τύπο</a:t>
            </a:r>
            <a:r>
              <a:rPr lang="el-GR" sz="2400" dirty="0">
                <a:latin typeface="Arial" panose="020B0604020202020204" pitchFamily="34" charset="0"/>
                <a:cs typeface="Arial" panose="020B0604020202020204" pitchFamily="34" charset="0"/>
              </a:rPr>
              <a:t>, στη λογοτεχνία, στον κινηματογράφο, στο τραγούδι. Στα χρόνια από το 1967 έως το 1969 </a:t>
            </a:r>
            <a:r>
              <a:rPr lang="el-GR" sz="2400" dirty="0" smtClean="0">
                <a:latin typeface="Arial" panose="020B0604020202020204" pitchFamily="34" charset="0"/>
                <a:cs typeface="Arial" panose="020B0604020202020204" pitchFamily="34" charset="0"/>
              </a:rPr>
              <a:t>η λογοκρισία </a:t>
            </a:r>
            <a:r>
              <a:rPr lang="el-GR" sz="2400" dirty="0">
                <a:latin typeface="Arial" panose="020B0604020202020204" pitchFamily="34" charset="0"/>
                <a:cs typeface="Arial" panose="020B0604020202020204" pitchFamily="34" charset="0"/>
              </a:rPr>
              <a:t>ήταν σκληρή. Κάθε άρθρο εφημερίδας, κάθε έργο τέχνης, έπρεπε να πάρει την </a:t>
            </a:r>
            <a:r>
              <a:rPr lang="el-GR" sz="2400" dirty="0" smtClean="0">
                <a:latin typeface="Arial" panose="020B0604020202020204" pitchFamily="34" charset="0"/>
                <a:cs typeface="Arial" panose="020B0604020202020204" pitchFamily="34" charset="0"/>
              </a:rPr>
              <a:t>έγκριση των </a:t>
            </a:r>
            <a:r>
              <a:rPr lang="el-GR" sz="2400" dirty="0">
                <a:latin typeface="Arial" panose="020B0604020202020204" pitchFamily="34" charset="0"/>
                <a:cs typeface="Arial" panose="020B0604020202020204" pitchFamily="34" charset="0"/>
              </a:rPr>
              <a:t>αξιωματικών της αρμόδιας επιτροπής που έδρευε στο Υπουργείο Τύπου στην </a:t>
            </a:r>
            <a:r>
              <a:rPr lang="el-GR" sz="2400" dirty="0" smtClean="0">
                <a:latin typeface="Arial" panose="020B0604020202020204" pitchFamily="34" charset="0"/>
                <a:cs typeface="Arial" panose="020B0604020202020204" pitchFamily="34" charset="0"/>
              </a:rPr>
              <a:t>οδό Ζαλοκώστα</a:t>
            </a:r>
            <a:r>
              <a:rPr lang="el-GR" sz="2400" dirty="0">
                <a:latin typeface="Arial" panose="020B0604020202020204" pitchFamily="34" charset="0"/>
                <a:cs typeface="Arial" panose="020B0604020202020204" pitchFamily="34" charset="0"/>
              </a:rPr>
              <a:t>. Οι εφημερίδες Καθημερινή, Μεσημβρινή και Ελευθερία αποφασίζουν να </a:t>
            </a:r>
            <a:r>
              <a:rPr lang="el-GR" sz="2400" dirty="0" smtClean="0">
                <a:latin typeface="Arial" panose="020B0604020202020204" pitchFamily="34" charset="0"/>
                <a:cs typeface="Arial" panose="020B0604020202020204" pitchFamily="34" charset="0"/>
              </a:rPr>
              <a:t>διακόψουν την </a:t>
            </a:r>
            <a:r>
              <a:rPr lang="el-GR" sz="2400" dirty="0">
                <a:latin typeface="Arial" panose="020B0604020202020204" pitchFamily="34" charset="0"/>
                <a:cs typeface="Arial" panose="020B0604020202020204" pitchFamily="34" charset="0"/>
              </a:rPr>
              <a:t>έκδοσή τους. Οι λογοτέχνες, ιδίως όσοι είχαν αγωνιστικό παρελθόν, παύουν να </a:t>
            </a:r>
            <a:r>
              <a:rPr lang="el-GR" sz="2400" dirty="0" smtClean="0">
                <a:latin typeface="Arial" panose="020B0604020202020204" pitchFamily="34" charset="0"/>
                <a:cs typeface="Arial" panose="020B0604020202020204" pitchFamily="34" charset="0"/>
              </a:rPr>
              <a:t>δημοσιεύουν κείμενά </a:t>
            </a:r>
            <a:r>
              <a:rPr lang="el-GR" sz="2400" dirty="0">
                <a:latin typeface="Arial" panose="020B0604020202020204" pitchFamily="34" charset="0"/>
                <a:cs typeface="Arial" panose="020B0604020202020204" pitchFamily="34" charset="0"/>
              </a:rPr>
              <a:t>τους στα έντυπα που λογοκρίνονταν και σταματούν να τυπώνουν βιβλία τους. </a:t>
            </a:r>
            <a:r>
              <a:rPr lang="el-GR" sz="2400" dirty="0" smtClean="0">
                <a:latin typeface="Arial" panose="020B0604020202020204" pitchFamily="34" charset="0"/>
                <a:cs typeface="Arial" panose="020B0604020202020204" pitchFamily="34" charset="0"/>
              </a:rPr>
              <a:t>Οι διανοούμενοι </a:t>
            </a:r>
            <a:r>
              <a:rPr lang="el-GR" sz="2400" dirty="0">
                <a:latin typeface="Arial" panose="020B0604020202020204" pitchFamily="34" charset="0"/>
                <a:cs typeface="Arial" panose="020B0604020202020204" pitchFamily="34" charset="0"/>
              </a:rPr>
              <a:t>στην Ελλάδα σιωπούν ως αντίδραση στο καθεστώς, γράφει ο ξένος τύπος.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ΛΟΓΟΚΡΙΣΙΑ ΣΤΑ ΜΜΕ</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Ένα από τα πρώτα μέτρα του στρατιωτικού καθεστώτος υπήρξε η φίμωση του Τύπου και η επιβολή προληπτικής λογοκρισίας.Ένοπλοι αξιωματούχοι εισβάλλουν στα γραφεία των εφημερίδων. Αριστερές εφημερίδες, όπως η Αυγή και η Δημοκρατική Αλλαγή, έκλεισαν από τη χούντα, άλλες, όπως η Καθημερινή, με πρωτοβουλία των εκδοτών τους. Όσες εφημερίδες συνέχισαν να κυκλοφορούν, αναγκάστηκαν να συμμορφωθούν με τις απόψεις των δικτατόρων.  Βασικό μέλημα της δικτατορίας των συνταγματαρχών είναι ο έλεγχος της ενημέρωσης και η </a:t>
            </a:r>
            <a:r>
              <a:rPr lang="el-GR" sz="2400" dirty="0" smtClean="0">
                <a:latin typeface="Arial" panose="020B0604020202020204" pitchFamily="34" charset="0"/>
                <a:cs typeface="Arial" panose="020B0604020202020204" pitchFamily="34" charset="0"/>
              </a:rPr>
              <a:t>λογοκρισία  κάθε εντύπου .</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ΣΤΑ ΜΜΕ</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Παράλληλα, οργανώνεται η προπαγάνδα μέσω της προβολής των «επιτευγμάτων» του καθεστώτος και της κατασυκοφάντησης κάθε αντιδικτατορικής οργάνωσης. . Σ’ αυτήν την πραγματικότητα, μοναδική διέξοδο για όσους επιθυμούν να ενημερωθούν, αποτελούν οι ελληνικές εκπομπές των ξένων ραδιοσταθμών, όπως του BBC και </a:t>
            </a:r>
            <a:r>
              <a:rPr lang="el-GR" sz="2400" dirty="0" smtClean="0">
                <a:latin typeface="Arial" panose="020B0604020202020204" pitchFamily="34" charset="0"/>
                <a:cs typeface="Arial" panose="020B0604020202020204" pitchFamily="34" charset="0"/>
              </a:rPr>
              <a:t>της Deutsche Welle</a:t>
            </a:r>
            <a:r>
              <a:rPr lang="el-GR" sz="2400" dirty="0">
                <a:latin typeface="Arial" panose="020B0604020202020204" pitchFamily="34" charset="0"/>
                <a:cs typeface="Arial" panose="020B0604020202020204" pitchFamily="34" charset="0"/>
              </a:rPr>
              <a:t>.</a:t>
            </a:r>
            <a:br>
              <a:rPr lang="el-GR" sz="2400" dirty="0">
                <a:latin typeface="Arial" panose="020B0604020202020204" pitchFamily="34"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ΣΤΑ ΜΜΕ</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rmAutofit lnSpcReduction="10000"/>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λογοκρισία δεν περιοριζόταν μονάχα σε θέματα της πολιτικής ή εν γένει εσωτερικής επικαιρότητας. Διαβάζουμε, για παράδειγμα, σε έγγραφο προς τον προϊστάμενο Λογοκρισίας Πρωινού Τύπου της Γενικής Διευθύνσεως Τύπου του υπουργείου Προεδρίας, με ημερομηνία 1/12/1967, παρατηρήσεις διότι επέτρεψε να δημοσιευθεί στην εφημερίδα Ακρόπολις φωτογραφία από κινητοποίηση Γάλλων αγροτών, "υψούντων οδοφράγματα". Ο αντισυνταγματάρχης Στρατιωτικής Δικαιοσύνης που υπογράφει, μολονότι αναγνωρίζει πως "το ωθήσαν την δημοσίευσιν αίτιον -προδήλως ενημερωτικής αρτιότητος", σημειώνει πως η φωτογραφία "κομίζει παράδειγμα προς μίμησιν και διανοίγει προδιαθέσεις αναλόγωναναταρακτικών εκδηλώσεων"... Συνεπώς, "η δημοσίευσις ... δέον να κριθεί αδικαιολόγητος".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2800" dirty="0">
                <a:solidFill>
                  <a:schemeClr val="accent2">
                    <a:lumMod val="75000"/>
                  </a:schemeClr>
                </a:solidFill>
                <a:latin typeface="Arial" panose="020B0604020202020204" pitchFamily="34" charset="0"/>
                <a:cs typeface="Arial" panose="020B0604020202020204" pitchFamily="34" charset="0"/>
              </a:rPr>
              <a:t>ΛΟΓΟΚΡΙΣΙΑ ΣΤΑ ΜΜΕ</a:t>
            </a:r>
            <a:endParaRPr lang="en-US"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noAutofit/>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 Παπαδόπουλος σε ομιλία του στη Βουλή ανέφερε μεταξύ άλλων ότι επιτρέπεται στους δημοσιογράφους η κριτική και οι εισηγήσεις για δημόσια θέματα αλλά όχι η δημαγωγία . &lt;&lt;Είστε ελεύθεροι να λέτε την άποψη μας &gt;&gt;. Το κέντρο λογοκρισίας ήταν το υπουργείο στην οδό Ζαλοκώστα .Λογοκριτές ήταν μεταξύ άλλων δημοσιογράφοι όπως ο Κονιτοπουλος , οΕυταξια κλπ, αλλά και στρατηγοί με αρχηγό τον Βρυώνη , τον λοχαγό Ξεφτιλη (οι δημοσιογράφοι μεταξύ τους τον έλεγαν Ξεφτίλα  )  και τον Μελιστη . Οι λογόκριτες περνούσαν τα κείμενα από έλεγχο και έσβηναν λέξεις που δεν επιτρέπονταν ή ήταν κατά του καθεστώτος </a:t>
            </a:r>
            <a:r>
              <a:rPr lang="el-GR"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ΛΟΓΟΚΡΙΣΙΑ ΣΤΑ ΜΜΕ</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 ίδιος ο Παπαδόπουλος έλεγε ότι &lt;&lt;χρησιμοποι΄β ηλίθους για σας εξευτελίσω &gt;&gt;. Ο Πασαλαρης δημοσιογράφος ,είχε συνάντηση στο γραφείο του Παδοπουλου και στο γραφείο του υπήρχε ένα σκίτσο που είχε απαγορευτεί από τους λογόκριτες Ο Παπαδόπουλος αποκρίθηκε </a:t>
            </a:r>
            <a:r>
              <a:rPr lang="el-GR" sz="2400" dirty="0" smtClean="0">
                <a:latin typeface="Arial" panose="020B0604020202020204" pitchFamily="34" charset="0"/>
                <a:cs typeface="Arial" panose="020B0604020202020204" pitchFamily="34" charset="0"/>
              </a:rPr>
              <a:t>  &lt;&lt; </a:t>
            </a:r>
            <a:r>
              <a:rPr lang="el-GR" sz="2400" dirty="0">
                <a:latin typeface="Arial" panose="020B0604020202020204" pitchFamily="34" charset="0"/>
                <a:cs typeface="Arial" panose="020B0604020202020204" pitchFamily="34" charset="0"/>
              </a:rPr>
              <a:t>έχω κρατήσει μερικά για να τα δείχνω στους ξένους δημοσιογράφους και να τους λέω το ποσό ελεύθερος είναι ο τύπος αφού τους αφήνω ν</a:t>
            </a:r>
            <a:r>
              <a:rPr lang="el-GR" sz="2400" dirty="0" smtClean="0">
                <a:latin typeface="Arial" panose="020B0604020202020204" pitchFamily="34" charset="0"/>
                <a:cs typeface="Arial" panose="020B0604020202020204" pitchFamily="34" charset="0"/>
              </a:rPr>
              <a:t>α </a:t>
            </a:r>
            <a:r>
              <a:rPr lang="el-GR" sz="2400" dirty="0">
                <a:latin typeface="Arial" panose="020B0604020202020204" pitchFamily="34" charset="0"/>
                <a:cs typeface="Arial" panose="020B0604020202020204" pitchFamily="34" charset="0"/>
              </a:rPr>
              <a:t>με </a:t>
            </a:r>
            <a:r>
              <a:rPr lang="el-GR" sz="2400" dirty="0" smtClean="0">
                <a:latin typeface="Arial" panose="020B0604020202020204" pitchFamily="34" charset="0"/>
                <a:cs typeface="Arial" panose="020B0604020202020204" pitchFamily="34" charset="0"/>
              </a:rPr>
              <a:t>κοροιδευουν &gt;&gt; .</a:t>
            </a:r>
            <a:endParaRPr lang="en-US" dirty="0"/>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b="1" dirty="0" smtClean="0">
                <a:solidFill>
                  <a:schemeClr val="accent2">
                    <a:lumMod val="75000"/>
                  </a:schemeClr>
                </a:solidFill>
                <a:latin typeface="Arial" panose="020B0604020202020204" pitchFamily="34" charset="0"/>
                <a:cs typeface="Arial" panose="020B0604020202020204" pitchFamily="34" charset="0"/>
              </a:rPr>
              <a:t>ΧΡΟΝΙΚΟ ΤΗΣ ΕΠΤΑΕΤΙΑΣ</a:t>
            </a:r>
            <a:endParaRPr lang="en-US" dirty="0"/>
          </a:p>
        </p:txBody>
      </p:sp>
      <p:sp>
        <p:nvSpPr>
          <p:cNvPr id="3" name="Content Placeholder 2"/>
          <p:cNvSpPr>
            <a:spLocks noGrp="1"/>
          </p:cNvSpPr>
          <p:nvPr>
            <p:ph idx="1"/>
          </p:nvPr>
        </p:nvSpPr>
        <p:spPr>
          <a:xfrm>
            <a:off x="1120000" y="1825625"/>
            <a:ext cx="10233800" cy="4351338"/>
          </a:xfrm>
        </p:spPr>
        <p:txBody>
          <a:bodyPr/>
          <a:lstStyle/>
          <a:p>
            <a:pPr fontAlgn="auto">
              <a:spcAft>
                <a:spcPts val="0"/>
              </a:spcAft>
              <a:buFont typeface="Arial" panose="020B0604020202020204" pitchFamily="34" charset="0"/>
              <a:buChar char="•"/>
              <a:defRPr/>
            </a:pPr>
            <a:endParaRPr lang="el-GR" dirty="0" smtClean="0"/>
          </a:p>
          <a:p>
            <a:pPr fontAlgn="auto">
              <a:spcAft>
                <a:spcPts val="0"/>
              </a:spcAft>
              <a:buFont typeface="Arial" panose="020B0604020202020204" pitchFamily="34" charset="0"/>
              <a:buChar char="•"/>
              <a:defRPr/>
            </a:pPr>
            <a:endParaRPr lang="el-GR" dirty="0"/>
          </a:p>
          <a:p>
            <a:pPr marL="0" indent="0" fontAlgn="auto">
              <a:spcAft>
                <a:spcPts val="0"/>
              </a:spcAft>
              <a:buFont typeface="Arial" panose="020B0604020202020204" pitchFamily="34" charset="0"/>
              <a:buNone/>
              <a:defRPr/>
            </a:pPr>
            <a:endParaRPr lang="el-GR" dirty="0" smtClean="0"/>
          </a:p>
          <a:p>
            <a:pPr algn="just" fontAlgn="auto">
              <a:spcAft>
                <a:spcPts val="0"/>
              </a:spcAft>
              <a:buFont typeface="Wingdings" panose="05000000000000000000" pitchFamily="2" charset="2"/>
              <a:buChar char="v"/>
              <a:defRPr/>
            </a:pPr>
            <a:r>
              <a:rPr lang="el-GR" dirty="0" smtClean="0">
                <a:solidFill>
                  <a:srgbClr val="FF0000"/>
                </a:solidFill>
                <a:latin typeface="Arial" panose="020B0604020202020204" pitchFamily="34" charset="0"/>
                <a:cs typeface="Arial" panose="020B0604020202020204" pitchFamily="34" charset="0"/>
              </a:rPr>
              <a:t>Ξημερώματα </a:t>
            </a:r>
            <a:r>
              <a:rPr lang="el-GR" dirty="0">
                <a:solidFill>
                  <a:srgbClr val="FF0000"/>
                </a:solidFill>
                <a:latin typeface="Arial" panose="020B0604020202020204" pitchFamily="34" charset="0"/>
                <a:cs typeface="Arial" panose="020B0604020202020204" pitchFamily="34" charset="0"/>
              </a:rPr>
              <a:t>21 Απριλίου του 1967, κινήθηκαν τα τανκς</a:t>
            </a:r>
            <a:r>
              <a:rPr lang="el-GR" dirty="0">
                <a:solidFill>
                  <a:schemeClr val="accent1">
                    <a:lumMod val="75000"/>
                  </a:schemeClr>
                </a:solidFill>
                <a:latin typeface="Arial" panose="020B0604020202020204" pitchFamily="34" charset="0"/>
                <a:cs typeface="Arial" panose="020B0604020202020204" pitchFamily="34" charset="0"/>
              </a:rPr>
              <a:t>.</a:t>
            </a:r>
            <a:endParaRPr lang="en-US" dirty="0">
              <a:solidFill>
                <a:schemeClr val="accent1">
                  <a:lumMod val="75000"/>
                </a:schemeClr>
              </a:solidFill>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Η ΛΟΓΟΚΡΙΣΙΑ ΣΤΗΝ ΕΚΠΑΙΔΕΥΣΗ</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Στην περίπτωση των ολοκληρωτικών καθεστώτων, το </a:t>
            </a:r>
            <a:r>
              <a:rPr lang="el-GR" sz="2400" dirty="0" smtClean="0">
                <a:latin typeface="Arial" panose="020B0604020202020204" pitchFamily="34" charset="0"/>
                <a:cs typeface="Arial" panose="020B0604020202020204" pitchFamily="34" charset="0"/>
              </a:rPr>
              <a:t>σχολείο μεταλλάσσεται </a:t>
            </a:r>
            <a:r>
              <a:rPr lang="el-GR" sz="2400" dirty="0">
                <a:latin typeface="Arial" panose="020B0604020202020204" pitchFamily="34" charset="0"/>
                <a:cs typeface="Arial" panose="020B0604020202020204" pitchFamily="34" charset="0"/>
              </a:rPr>
              <a:t>σε όργανο διαμορφωσης των </a:t>
            </a:r>
            <a:r>
              <a:rPr lang="el-GR" sz="2400" dirty="0" smtClean="0">
                <a:latin typeface="Arial" panose="020B0604020202020204" pitchFamily="34" charset="0"/>
                <a:cs typeface="Arial" panose="020B0604020202020204" pitchFamily="34" charset="0"/>
              </a:rPr>
              <a:t>ιδεών </a:t>
            </a:r>
            <a:r>
              <a:rPr lang="el-GR" sz="2400" dirty="0">
                <a:latin typeface="Arial" panose="020B0604020202020204" pitchFamily="34" charset="0"/>
                <a:cs typeface="Arial" panose="020B0604020202020204" pitchFamily="34" charset="0"/>
              </a:rPr>
              <a:t>και </a:t>
            </a:r>
            <a:r>
              <a:rPr lang="el-GR" sz="2400" dirty="0" smtClean="0">
                <a:latin typeface="Arial" panose="020B0604020202020204" pitchFamily="34" charset="0"/>
                <a:cs typeface="Arial" panose="020B0604020202020204" pitchFamily="34" charset="0"/>
              </a:rPr>
              <a:t>αντιλήψεων </a:t>
            </a:r>
            <a:r>
              <a:rPr lang="el-GR" sz="2400" dirty="0">
                <a:latin typeface="Arial" panose="020B0604020202020204" pitchFamily="34" charset="0"/>
                <a:cs typeface="Arial" panose="020B0604020202020204" pitchFamily="34" charset="0"/>
              </a:rPr>
              <a:t>των </a:t>
            </a:r>
            <a:r>
              <a:rPr lang="el-GR" sz="2400" dirty="0" smtClean="0">
                <a:latin typeface="Arial" panose="020B0604020202020204" pitchFamily="34" charset="0"/>
                <a:cs typeface="Arial" panose="020B0604020202020204" pitchFamily="34" charset="0"/>
              </a:rPr>
              <a:t>μαθητών ώστε </a:t>
            </a:r>
            <a:r>
              <a:rPr lang="el-GR" sz="2400" dirty="0">
                <a:latin typeface="Arial" panose="020B0604020202020204" pitchFamily="34" charset="0"/>
                <a:cs typeface="Arial" panose="020B0604020202020204" pitchFamily="34" charset="0"/>
              </a:rPr>
              <a:t>να </a:t>
            </a:r>
            <a:r>
              <a:rPr lang="el-GR" sz="2400" dirty="0" smtClean="0">
                <a:latin typeface="Arial" panose="020B0604020202020204" pitchFamily="34" charset="0"/>
                <a:cs typeface="Arial" panose="020B0604020202020204" pitchFamily="34" charset="0"/>
              </a:rPr>
              <a:t>συμφωνούν </a:t>
            </a:r>
            <a:r>
              <a:rPr lang="el-GR" sz="2400" dirty="0">
                <a:latin typeface="Arial" panose="020B0604020202020204" pitchFamily="34" charset="0"/>
                <a:cs typeface="Arial" panose="020B0604020202020204" pitchFamily="34" charset="0"/>
              </a:rPr>
              <a:t>με τις αρχές και τις αξίες που το συγκεκριμένο </a:t>
            </a:r>
            <a:r>
              <a:rPr lang="el-GR" sz="2400" dirty="0" smtClean="0">
                <a:latin typeface="Arial" panose="020B0604020202020204" pitchFamily="34" charset="0"/>
                <a:cs typeface="Arial" panose="020B0604020202020204" pitchFamily="34" charset="0"/>
              </a:rPr>
              <a:t>καθεστώς  πρεσβεύει</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αφού </a:t>
            </a:r>
            <a:r>
              <a:rPr lang="el-GR" sz="2400" dirty="0">
                <a:latin typeface="Arial" panose="020B0604020202020204" pitchFamily="34" charset="0"/>
                <a:cs typeface="Arial" panose="020B0604020202020204" pitchFamily="34" charset="0"/>
              </a:rPr>
              <a:t>το σχολείο επιδρά σε </a:t>
            </a:r>
            <a:r>
              <a:rPr lang="el-GR" sz="2400" dirty="0" smtClean="0">
                <a:latin typeface="Arial" panose="020B0604020202020204" pitchFamily="34" charset="0"/>
                <a:cs typeface="Arial" panose="020B0604020202020204" pitchFamily="34" charset="0"/>
              </a:rPr>
              <a:t>μεγάλο βαθμό </a:t>
            </a:r>
            <a:r>
              <a:rPr lang="el-GR" sz="2400" dirty="0">
                <a:latin typeface="Arial" panose="020B0604020202020204" pitchFamily="34" charset="0"/>
                <a:cs typeface="Arial" panose="020B0604020202020204" pitchFamily="34" charset="0"/>
              </a:rPr>
              <a:t>στη διάπλαση του </a:t>
            </a:r>
            <a:r>
              <a:rPr lang="el-GR" sz="2400" dirty="0" smtClean="0">
                <a:latin typeface="Arial" panose="020B0604020202020204" pitchFamily="34" charset="0"/>
                <a:cs typeface="Arial" panose="020B0604020202020204" pitchFamily="34" charset="0"/>
              </a:rPr>
              <a:t>πολιτικού χαρακτήρα </a:t>
            </a:r>
            <a:r>
              <a:rPr lang="el-GR" sz="2400" dirty="0">
                <a:latin typeface="Arial" panose="020B0604020202020204" pitchFamily="34" charset="0"/>
                <a:cs typeface="Arial" panose="020B0604020202020204" pitchFamily="34" charset="0"/>
              </a:rPr>
              <a:t>των μαθητών. </a:t>
            </a:r>
            <a:r>
              <a:rPr lang="el-GR" sz="2400" dirty="0" smtClean="0">
                <a:latin typeface="Arial" panose="020B0604020202020204" pitchFamily="34" charset="0"/>
                <a:cs typeface="Arial" panose="020B0604020202020204" pitchFamily="34" charset="0"/>
              </a:rPr>
              <a:t>Όπως</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λοιπόν</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είναι φυσικό, </a:t>
            </a:r>
            <a:r>
              <a:rPr lang="el-GR" sz="2400" dirty="0">
                <a:latin typeface="Arial" panose="020B0604020202020204" pitchFamily="34" charset="0"/>
                <a:cs typeface="Arial" panose="020B0604020202020204" pitchFamily="34" charset="0"/>
              </a:rPr>
              <a:t>και η </a:t>
            </a:r>
            <a:r>
              <a:rPr lang="el-GR" sz="2400" dirty="0" smtClean="0">
                <a:latin typeface="Arial" panose="020B0604020202020204" pitchFamily="34" charset="0"/>
                <a:cs typeface="Arial" panose="020B0604020202020204" pitchFamily="34" charset="0"/>
              </a:rPr>
              <a:t>κυβέρνηση επί χούντας πήρε </a:t>
            </a:r>
            <a:r>
              <a:rPr lang="el-GR" sz="2400" dirty="0">
                <a:latin typeface="Arial" panose="020B0604020202020204" pitchFamily="34" charset="0"/>
                <a:cs typeface="Arial" panose="020B0604020202020204" pitchFamily="34" charset="0"/>
              </a:rPr>
              <a:t>τα </a:t>
            </a:r>
            <a:r>
              <a:rPr lang="el-GR" sz="2400" dirty="0" smtClean="0">
                <a:latin typeface="Arial" panose="020B0604020202020204" pitchFamily="34" charset="0"/>
                <a:cs typeface="Arial" panose="020B0604020202020204" pitchFamily="34" charset="0"/>
              </a:rPr>
              <a:t>ανάλογα μέτρα </a:t>
            </a:r>
            <a:r>
              <a:rPr lang="el-GR" sz="2400" dirty="0">
                <a:latin typeface="Arial" panose="020B0604020202020204" pitchFamily="34" charset="0"/>
                <a:cs typeface="Arial" panose="020B0604020202020204" pitchFamily="34" charset="0"/>
              </a:rPr>
              <a:t>για να </a:t>
            </a:r>
            <a:r>
              <a:rPr lang="el-GR" sz="2400" dirty="0" smtClean="0">
                <a:latin typeface="Arial" panose="020B0604020202020204" pitchFamily="34" charset="0"/>
                <a:cs typeface="Arial" panose="020B0604020202020204" pitchFamily="34" charset="0"/>
              </a:rPr>
              <a:t>μπορέσει </a:t>
            </a:r>
            <a:r>
              <a:rPr lang="el-GR" sz="2400" dirty="0">
                <a:latin typeface="Arial" panose="020B0604020202020204" pitchFamily="34" charset="0"/>
                <a:cs typeface="Arial" panose="020B0604020202020204" pitchFamily="34" charset="0"/>
              </a:rPr>
              <a:t>να </a:t>
            </a:r>
            <a:r>
              <a:rPr lang="el-GR" sz="2400" dirty="0" smtClean="0">
                <a:latin typeface="Arial" panose="020B0604020202020204" pitchFamily="34" charset="0"/>
                <a:cs typeface="Arial" panose="020B0604020202020204" pitchFamily="34" charset="0"/>
              </a:rPr>
              <a:t>εκμεταλλευτεί </a:t>
            </a:r>
            <a:r>
              <a:rPr lang="el-GR" sz="2400" dirty="0">
                <a:latin typeface="Arial" panose="020B0604020202020204" pitchFamily="34" charset="0"/>
                <a:cs typeface="Arial" panose="020B0604020202020204" pitchFamily="34" charset="0"/>
              </a:rPr>
              <a:t>την </a:t>
            </a:r>
            <a:r>
              <a:rPr lang="el-GR" sz="2400" dirty="0" smtClean="0">
                <a:latin typeface="Arial" panose="020B0604020202020204" pitchFamily="34" charset="0"/>
                <a:cs typeface="Arial" panose="020B0604020202020204" pitchFamily="34" charset="0"/>
              </a:rPr>
              <a:t>επιρροή </a:t>
            </a:r>
            <a:r>
              <a:rPr lang="el-GR" sz="2400" dirty="0">
                <a:latin typeface="Arial" panose="020B0604020202020204" pitchFamily="34" charset="0"/>
                <a:cs typeface="Arial" panose="020B0604020202020204" pitchFamily="34" charset="0"/>
              </a:rPr>
              <a:t>του </a:t>
            </a:r>
            <a:r>
              <a:rPr lang="el-GR" sz="2400" dirty="0" smtClean="0">
                <a:latin typeface="Arial" panose="020B0604020202020204" pitchFamily="34" charset="0"/>
                <a:cs typeface="Arial" panose="020B0604020202020204" pitchFamily="34" charset="0"/>
              </a:rPr>
              <a:t>σχολείου πάνω </a:t>
            </a:r>
            <a:r>
              <a:rPr lang="el-GR" sz="2400" dirty="0">
                <a:latin typeface="Arial" panose="020B0604020202020204" pitchFamily="34" charset="0"/>
                <a:cs typeface="Arial" panose="020B0604020202020204" pitchFamily="34" charset="0"/>
              </a:rPr>
              <a:t>στη </a:t>
            </a:r>
            <a:r>
              <a:rPr lang="el-GR" sz="2400" dirty="0" smtClean="0">
                <a:latin typeface="Arial" panose="020B0604020202020204" pitchFamily="34" charset="0"/>
                <a:cs typeface="Arial" panose="020B0604020202020204" pitchFamily="34" charset="0"/>
              </a:rPr>
              <a:t>νεολαία</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ΣΤΗΝ ΕΚΠΑΙΔΕΥΣΗ</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Πρωτο της βημα ηταν να απαγορευσει οποιαδηποτε κειμενα τα οποια </a:t>
            </a:r>
            <a:r>
              <a:rPr lang="el-GR" sz="2400" dirty="0" smtClean="0">
                <a:latin typeface="Arial" panose="020B0604020202020204" pitchFamily="34" charset="0"/>
                <a:cs typeface="Arial" panose="020B0604020202020204" pitchFamily="34" charset="0"/>
              </a:rPr>
              <a:t>δεν συμφωνουσαν </a:t>
            </a:r>
            <a:r>
              <a:rPr lang="el-GR" sz="2400" dirty="0">
                <a:latin typeface="Arial" panose="020B0604020202020204" pitchFamily="34" charset="0"/>
                <a:cs typeface="Arial" panose="020B0604020202020204" pitchFamily="34" charset="0"/>
              </a:rPr>
              <a:t>απολυτα με τα “ελληνοχριστιανικα ιδεωδη” τα οποια ηταν </a:t>
            </a:r>
            <a:r>
              <a:rPr lang="el-GR" sz="2400" dirty="0" smtClean="0">
                <a:latin typeface="Arial" panose="020B0604020202020204" pitchFamily="34" charset="0"/>
                <a:cs typeface="Arial" panose="020B0604020202020204" pitchFamily="34" charset="0"/>
              </a:rPr>
              <a:t>το “</a:t>
            </a:r>
            <a:r>
              <a:rPr lang="el-GR" sz="2400" dirty="0">
                <a:latin typeface="Arial" panose="020B0604020202020204" pitchFamily="34" charset="0"/>
                <a:cs typeface="Arial" panose="020B0604020202020204" pitchFamily="34" charset="0"/>
              </a:rPr>
              <a:t>εκπαιδευτικο προγραμμα” της Χουντας.</a:t>
            </a: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Φυσικα απαγορευοταν στους δασκαλους/καθηγητες να εκφρασουν </a:t>
            </a:r>
            <a:r>
              <a:rPr lang="el-GR" sz="2400" dirty="0" smtClean="0">
                <a:latin typeface="Arial" panose="020B0604020202020204" pitchFamily="34" charset="0"/>
                <a:cs typeface="Arial" panose="020B0604020202020204" pitchFamily="34" charset="0"/>
              </a:rPr>
              <a:t>οποιαδηποτε αποψη </a:t>
            </a:r>
            <a:r>
              <a:rPr lang="el-GR" sz="2400" dirty="0">
                <a:latin typeface="Arial" panose="020B0604020202020204" pitchFamily="34" charset="0"/>
                <a:cs typeface="Arial" panose="020B0604020202020204" pitchFamily="34" charset="0"/>
              </a:rPr>
              <a:t>δεν εξυψωνε το σκοπο και τις δρασεις του καθεστωτος.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ΣΤΗΝ ΕΚΠΑΙΔΕΥΣΗ</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Η Δικτατορια προχωρησε επισης στην αποσυρση ολων των σχολικων βιβλιων </a:t>
            </a:r>
            <a:r>
              <a:rPr lang="el-GR" sz="2400" dirty="0" smtClean="0">
                <a:latin typeface="Arial" panose="020B0604020202020204" pitchFamily="34" charset="0"/>
                <a:cs typeface="Arial" panose="020B0604020202020204" pitchFamily="34" charset="0"/>
              </a:rPr>
              <a:t>που  ειχαν </a:t>
            </a:r>
            <a:r>
              <a:rPr lang="el-GR" sz="2400" dirty="0">
                <a:latin typeface="Arial" panose="020B0604020202020204" pitchFamily="34" charset="0"/>
                <a:cs typeface="Arial" panose="020B0604020202020204" pitchFamily="34" charset="0"/>
              </a:rPr>
              <a:t>εκδοθει με τη μεταρυθμηση της προηγουμενης χρονιας. Τη θεση τους </a:t>
            </a:r>
            <a:r>
              <a:rPr lang="el-GR" sz="2400" dirty="0" smtClean="0">
                <a:latin typeface="Arial" panose="020B0604020202020204" pitchFamily="34" charset="0"/>
                <a:cs typeface="Arial" panose="020B0604020202020204" pitchFamily="34" charset="0"/>
              </a:rPr>
              <a:t>παιρνουν νεα </a:t>
            </a:r>
            <a:r>
              <a:rPr lang="el-GR" sz="2400" dirty="0">
                <a:latin typeface="Arial" panose="020B0604020202020204" pitchFamily="34" charset="0"/>
                <a:cs typeface="Arial" panose="020B0604020202020204" pitchFamily="34" charset="0"/>
              </a:rPr>
              <a:t>βιβλια (με εξωφυλλο το φοινικα φυσικα) στα οποια οχι μονο </a:t>
            </a:r>
            <a:r>
              <a:rPr lang="el-GR" sz="2400" dirty="0" smtClean="0">
                <a:latin typeface="Arial" panose="020B0604020202020204" pitchFamily="34" charset="0"/>
                <a:cs typeface="Arial" panose="020B0604020202020204" pitchFamily="34" charset="0"/>
              </a:rPr>
              <a:t>απουσιαζουν εντελως </a:t>
            </a:r>
            <a:r>
              <a:rPr lang="el-GR" sz="2400" dirty="0">
                <a:latin typeface="Arial" panose="020B0604020202020204" pitchFamily="34" charset="0"/>
                <a:cs typeface="Arial" panose="020B0604020202020204" pitchFamily="34" charset="0"/>
              </a:rPr>
              <a:t>οποιεσδηποτε “προοδευτικες ιδεες”, αλλα προβαλλονται και </a:t>
            </a:r>
            <a:r>
              <a:rPr lang="el-GR" sz="2400" dirty="0" smtClean="0">
                <a:latin typeface="Arial" panose="020B0604020202020204" pitchFamily="34" charset="0"/>
                <a:cs typeface="Arial" panose="020B0604020202020204" pitchFamily="34" charset="0"/>
              </a:rPr>
              <a:t>ξεπερασμενες αποψεις </a:t>
            </a:r>
            <a:r>
              <a:rPr lang="el-GR" sz="2400" dirty="0">
                <a:latin typeface="Arial" panose="020B0604020202020204" pitchFamily="34" charset="0"/>
                <a:cs typeface="Arial" panose="020B0604020202020204" pitchFamily="34" charset="0"/>
              </a:rPr>
              <a:t>που γυριζουν την χωρα προς τα πισω. Το περιεχομενο των </a:t>
            </a:r>
            <a:r>
              <a:rPr lang="el-GR" sz="2400" dirty="0" smtClean="0">
                <a:latin typeface="Arial" panose="020B0604020202020204" pitchFamily="34" charset="0"/>
                <a:cs typeface="Arial" panose="020B0604020202020204" pitchFamily="34" charset="0"/>
              </a:rPr>
              <a:t>βιβλιων εγκρινεται </a:t>
            </a:r>
            <a:r>
              <a:rPr lang="el-GR" sz="2400" dirty="0">
                <a:latin typeface="Arial" panose="020B0604020202020204" pitchFamily="34" charset="0"/>
                <a:cs typeface="Arial" panose="020B0604020202020204" pitchFamily="34" charset="0"/>
              </a:rPr>
              <a:t>μοναχα αν ολα του τα κειμενα υπαγονται στο τρυπτυχο “</a:t>
            </a:r>
            <a:r>
              <a:rPr lang="el-GR" sz="2400" dirty="0" smtClean="0">
                <a:latin typeface="Arial" panose="020B0604020202020204" pitchFamily="34" charset="0"/>
                <a:cs typeface="Arial" panose="020B0604020202020204" pitchFamily="34" charset="0"/>
              </a:rPr>
              <a:t>πατρις-θρησκεια- οικογενεια</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ΣΤΗΝ ΕΚΠΑΙΔΕΥΣΗ</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Χαρακτηριστικο των νεων βιβλιων ηταν οτι ειχαν “παραμελησει” </a:t>
            </a:r>
            <a:r>
              <a:rPr lang="el-GR" sz="2400" dirty="0" smtClean="0">
                <a:latin typeface="Arial" panose="020B0604020202020204" pitchFamily="34" charset="0"/>
                <a:cs typeface="Arial" panose="020B0604020202020204" pitchFamily="34" charset="0"/>
              </a:rPr>
              <a:t>τη γνωση </a:t>
            </a:r>
            <a:r>
              <a:rPr lang="el-GR" sz="2400" dirty="0">
                <a:latin typeface="Arial" panose="020B0604020202020204" pitchFamily="34" charset="0"/>
                <a:cs typeface="Arial" panose="020B0604020202020204" pitchFamily="34" charset="0"/>
              </a:rPr>
              <a:t>και εδιναν εμφαση σε “καθημερινες αξιες”. Φυσικα “ενθαρυνοταν” </a:t>
            </a:r>
            <a:r>
              <a:rPr lang="el-GR" sz="2400" dirty="0" smtClean="0">
                <a:latin typeface="Arial" panose="020B0604020202020204" pitchFamily="34" charset="0"/>
                <a:cs typeface="Arial" panose="020B0604020202020204" pitchFamily="34" charset="0"/>
              </a:rPr>
              <a:t>οι καθηγητες </a:t>
            </a:r>
            <a:r>
              <a:rPr lang="el-GR" sz="2400" dirty="0">
                <a:latin typeface="Arial" panose="020B0604020202020204" pitchFamily="34" charset="0"/>
                <a:cs typeface="Arial" panose="020B0604020202020204" pitchFamily="34" charset="0"/>
              </a:rPr>
              <a:t>να ακολουθουν τη γραμμη των βιβλιων, δινοντας βαρυτητα οχι </a:t>
            </a:r>
            <a:r>
              <a:rPr lang="el-GR" sz="2400" dirty="0" smtClean="0">
                <a:latin typeface="Arial" panose="020B0604020202020204" pitchFamily="34" charset="0"/>
                <a:cs typeface="Arial" panose="020B0604020202020204" pitchFamily="34" charset="0"/>
              </a:rPr>
              <a:t>στην εκπαιδευση </a:t>
            </a:r>
            <a:r>
              <a:rPr lang="el-GR" sz="2400" dirty="0">
                <a:latin typeface="Arial" panose="020B0604020202020204" pitchFamily="34" charset="0"/>
                <a:cs typeface="Arial" panose="020B0604020202020204" pitchFamily="34" charset="0"/>
              </a:rPr>
              <a:t>οπως την ξερουμε σημερα, αλλα στην προωθηση των ιδεων </a:t>
            </a:r>
            <a:r>
              <a:rPr lang="el-GR" sz="2400" dirty="0" smtClean="0">
                <a:latin typeface="Arial" panose="020B0604020202020204" pitchFamily="34" charset="0"/>
                <a:cs typeface="Arial" panose="020B0604020202020204" pitchFamily="34" charset="0"/>
              </a:rPr>
              <a:t>που συμφωνουσαν </a:t>
            </a:r>
            <a:r>
              <a:rPr lang="el-GR" sz="2400" dirty="0">
                <a:latin typeface="Arial" panose="020B0604020202020204" pitchFamily="34" charset="0"/>
                <a:cs typeface="Arial" panose="020B0604020202020204" pitchFamily="34" charset="0"/>
              </a:rPr>
              <a:t>με το καθεστως. Στα βιβλια της ιστοριας αναφερονταν μονο μαχες </a:t>
            </a:r>
            <a:r>
              <a:rPr lang="el-GR" sz="2400" dirty="0" smtClean="0">
                <a:latin typeface="Arial" panose="020B0604020202020204" pitchFamily="34" charset="0"/>
                <a:cs typeface="Arial" panose="020B0604020202020204" pitchFamily="34" charset="0"/>
              </a:rPr>
              <a:t>και κανενα </a:t>
            </a:r>
            <a:r>
              <a:rPr lang="el-GR" sz="2400" dirty="0">
                <a:latin typeface="Arial" panose="020B0604020202020204" pitchFamily="34" charset="0"/>
                <a:cs typeface="Arial" panose="020B0604020202020204" pitchFamily="34" charset="0"/>
              </a:rPr>
              <a:t>πολιτικο γεγονος.</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ΣΤΗΝ ΕΚΠΑΙΔΕΥΣΗ</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Οι δασκαλοι προμηθευονται με πολυ συγκεκριμενες και λεπτομερεις οδηγιες </a:t>
            </a:r>
            <a:r>
              <a:rPr lang="el-GR" sz="2400" dirty="0" smtClean="0">
                <a:latin typeface="Arial" panose="020B0604020202020204" pitchFamily="34" charset="0"/>
                <a:cs typeface="Arial" panose="020B0604020202020204" pitchFamily="34" charset="0"/>
              </a:rPr>
              <a:t>οσον αφορα </a:t>
            </a:r>
            <a:r>
              <a:rPr lang="el-GR" sz="2400" dirty="0">
                <a:latin typeface="Arial" panose="020B0604020202020204" pitchFamily="34" charset="0"/>
                <a:cs typeface="Arial" panose="020B0604020202020204" pitchFamily="34" charset="0"/>
              </a:rPr>
              <a:t>τον τροπο διδασκαλιας, ετσι που και η παραμικρη τους λεξη </a:t>
            </a:r>
            <a:r>
              <a:rPr lang="el-GR" sz="2400" dirty="0" smtClean="0">
                <a:latin typeface="Arial" panose="020B0604020202020204" pitchFamily="34" charset="0"/>
                <a:cs typeface="Arial" panose="020B0604020202020204" pitchFamily="34" charset="0"/>
              </a:rPr>
              <a:t>ειναι προκαθορισμενη</a:t>
            </a:r>
            <a:r>
              <a:rPr lang="el-GR" sz="2400" dirty="0">
                <a:latin typeface="Arial" panose="020B0604020202020204" pitchFamily="34" charset="0"/>
                <a:cs typeface="Arial" panose="020B0604020202020204" pitchFamily="34" charset="0"/>
              </a:rPr>
              <a:t>. Οι εκπαιδευτικοι για τους οποιους ηταν αμφιβολο ποια </a:t>
            </a:r>
            <a:r>
              <a:rPr lang="el-GR" sz="2400" dirty="0" smtClean="0">
                <a:latin typeface="Arial" panose="020B0604020202020204" pitchFamily="34" charset="0"/>
                <a:cs typeface="Arial" panose="020B0604020202020204" pitchFamily="34" charset="0"/>
              </a:rPr>
              <a:t>ιδεολογια υποστηριζαν </a:t>
            </a:r>
            <a:r>
              <a:rPr lang="el-GR" sz="2400" dirty="0">
                <a:latin typeface="Arial" panose="020B0604020202020204" pitchFamily="34" charset="0"/>
                <a:cs typeface="Arial" panose="020B0604020202020204" pitchFamily="34" charset="0"/>
              </a:rPr>
              <a:t>υπηρχαν πολυ στενοτεροι περιορισμοι, και φυσικα εκεινοι </a:t>
            </a:r>
            <a:r>
              <a:rPr lang="el-GR" sz="2400" dirty="0" smtClean="0">
                <a:latin typeface="Arial" panose="020B0604020202020204" pitchFamily="34" charset="0"/>
                <a:cs typeface="Arial" panose="020B0604020202020204" pitchFamily="34" charset="0"/>
              </a:rPr>
              <a:t>που χαρακτηριζονταν </a:t>
            </a:r>
            <a:r>
              <a:rPr lang="el-GR" sz="2400" dirty="0">
                <a:latin typeface="Arial" panose="020B0604020202020204" pitchFamily="34" charset="0"/>
                <a:cs typeface="Arial" panose="020B0604020202020204" pitchFamily="34" charset="0"/>
              </a:rPr>
              <a:t>“αριστεροι” απολυθηκαν αμεσως. Τακτικες και πολυ </a:t>
            </a:r>
            <a:r>
              <a:rPr lang="el-GR" sz="2400" dirty="0" smtClean="0">
                <a:latin typeface="Arial" panose="020B0604020202020204" pitchFamily="34" charset="0"/>
                <a:cs typeface="Arial" panose="020B0604020202020204" pitchFamily="34" charset="0"/>
              </a:rPr>
              <a:t>αυστηρες επιθεωρησεις </a:t>
            </a:r>
            <a:r>
              <a:rPr lang="el-GR" sz="2400" dirty="0">
                <a:latin typeface="Arial" panose="020B0604020202020204" pitchFamily="34" charset="0"/>
                <a:cs typeface="Arial" panose="020B0604020202020204" pitchFamily="34" charset="0"/>
              </a:rPr>
              <a:t>καθιερωθηκαν ωστε να ειναι σιγουρο πως οι “οδηγιες” της Χουντας </a:t>
            </a:r>
            <a:r>
              <a:rPr lang="el-GR" sz="2400" dirty="0" smtClean="0">
                <a:latin typeface="Arial" panose="020B0604020202020204" pitchFamily="34" charset="0"/>
                <a:cs typeface="Arial" panose="020B0604020202020204" pitchFamily="34" charset="0"/>
              </a:rPr>
              <a:t>θα ακολουθουνταν </a:t>
            </a:r>
            <a:r>
              <a:rPr lang="el-GR" sz="2400" dirty="0">
                <a:latin typeface="Arial" panose="020B0604020202020204" pitchFamily="34" charset="0"/>
                <a:cs typeface="Arial" panose="020B0604020202020204" pitchFamily="34" charset="0"/>
              </a:rPr>
              <a:t>κατα γραμμα. Οι επιπτωσεις σε εκεινους που παρεκλειναν εστω </a:t>
            </a:r>
            <a:r>
              <a:rPr lang="el-GR" sz="2400" dirty="0" smtClean="0">
                <a:latin typeface="Arial" panose="020B0604020202020204" pitchFamily="34" charset="0"/>
                <a:cs typeface="Arial" panose="020B0604020202020204" pitchFamily="34" charset="0"/>
              </a:rPr>
              <a:t>και στο </a:t>
            </a:r>
            <a:r>
              <a:rPr lang="el-GR" sz="2400" dirty="0">
                <a:latin typeface="Arial" panose="020B0604020202020204" pitchFamily="34" charset="0"/>
                <a:cs typeface="Arial" panose="020B0604020202020204" pitchFamily="34" charset="0"/>
              </a:rPr>
              <a:t>ελαχιστο ηταν φρικτες</a:t>
            </a:r>
            <a:r>
              <a:rPr lang="el-GR" sz="2400" dirty="0" smtClean="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Το συμβολο της </a:t>
            </a:r>
            <a:r>
              <a:rPr lang="el-GR" sz="2400" dirty="0" smtClean="0">
                <a:latin typeface="Arial" panose="020B0604020202020204" pitchFamily="34" charset="0"/>
                <a:cs typeface="Arial" panose="020B0604020202020204" pitchFamily="34" charset="0"/>
              </a:rPr>
              <a:t>Χουντας ,υπηρχε </a:t>
            </a:r>
            <a:r>
              <a:rPr lang="el-GR" sz="2400" dirty="0">
                <a:latin typeface="Arial" panose="020B0604020202020204" pitchFamily="34" charset="0"/>
                <a:cs typeface="Arial" panose="020B0604020202020204" pitchFamily="34" charset="0"/>
              </a:rPr>
              <a:t>πανω σε ολα τα σχολικα βιβλια.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smtClean="0">
                <a:solidFill>
                  <a:schemeClr val="accent2">
                    <a:lumMod val="75000"/>
                  </a:schemeClr>
                </a:solidFill>
                <a:latin typeface="Arial" panose="020B0604020202020204" pitchFamily="34" charset="0"/>
                <a:cs typeface="Arial" panose="020B0604020202020204" pitchFamily="34" charset="0"/>
              </a:rPr>
              <a:t>Η ΛΟΓΟΚΡΙΣΙΑ ΣΤΗ ΛΟΓΟΤΕΧΝΙΑ</a:t>
            </a:r>
            <a:endParaRPr lang="en-US" sz="32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Τα βιβλια ειναι ο χειροτερος εχθρος των καταπιεστων, κι ετσι μια απο τις </a:t>
            </a:r>
            <a:r>
              <a:rPr lang="el-GR" sz="2400" dirty="0" smtClean="0">
                <a:latin typeface="Arial" panose="020B0604020202020204" pitchFamily="34" charset="0"/>
                <a:cs typeface="Arial" panose="020B0604020202020204" pitchFamily="34" charset="0"/>
              </a:rPr>
              <a:t>πρωτες ενεργειες </a:t>
            </a:r>
            <a:r>
              <a:rPr lang="el-GR" sz="2400" dirty="0">
                <a:latin typeface="Arial" panose="020B0604020202020204" pitchFamily="34" charset="0"/>
                <a:cs typeface="Arial" panose="020B0604020202020204" pitchFamily="34" charset="0"/>
              </a:rPr>
              <a:t>των συνταγματαρχων ηταν να απαγορευσουν την κυκλοφορια </a:t>
            </a:r>
            <a:r>
              <a:rPr lang="el-GR" sz="2400" dirty="0" smtClean="0">
                <a:latin typeface="Arial" panose="020B0604020202020204" pitchFamily="34" charset="0"/>
                <a:cs typeface="Arial" panose="020B0604020202020204" pitchFamily="34" charset="0"/>
              </a:rPr>
              <a:t>κειμενων που </a:t>
            </a:r>
            <a:r>
              <a:rPr lang="el-GR" sz="2400" dirty="0">
                <a:latin typeface="Arial" panose="020B0604020202020204" pitchFamily="34" charset="0"/>
                <a:cs typeface="Arial" panose="020B0604020202020204" pitchFamily="34" charset="0"/>
              </a:rPr>
              <a:t>ηταν αντιθετα στο σκοπο τους. Πολυ συντομα ειχε δημοσιευτει “μαυρη λιστα” </a:t>
            </a:r>
            <a:r>
              <a:rPr lang="el-GR" sz="2400" dirty="0" smtClean="0">
                <a:latin typeface="Arial" panose="020B0604020202020204" pitchFamily="34" charset="0"/>
                <a:cs typeface="Arial" panose="020B0604020202020204" pitchFamily="34" charset="0"/>
              </a:rPr>
              <a:t>με τα </a:t>
            </a:r>
            <a:r>
              <a:rPr lang="el-GR" sz="2400" dirty="0">
                <a:latin typeface="Arial" panose="020B0604020202020204" pitchFamily="34" charset="0"/>
                <a:cs typeface="Arial" panose="020B0604020202020204" pitchFamily="34" charset="0"/>
              </a:rPr>
              <a:t>απαγορευμενα βιβλια</a:t>
            </a:r>
            <a:r>
              <a:rPr lang="el-GR" sz="2400" dirty="0" smtClean="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Μερικα παραδειγματα απο τα 120 βιβλια του “κακου καταλογου”: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 ΛΟΓΟΤΕΧΝΙΑ</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Ελλήνων συγγραφέων: </a:t>
            </a: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Βασίλη </a:t>
            </a:r>
            <a:r>
              <a:rPr lang="el-GR" sz="2400" dirty="0">
                <a:latin typeface="Arial" panose="020B0604020202020204" pitchFamily="34" charset="0"/>
                <a:cs typeface="Arial" panose="020B0604020202020204" pitchFamily="34" charset="0"/>
              </a:rPr>
              <a:t>Ραφαηλίδη «12 μαθήματα για τον κινηματογράφο» («</a:t>
            </a:r>
            <a:r>
              <a:rPr lang="el-GR" sz="2400" dirty="0" smtClean="0">
                <a:latin typeface="Arial" panose="020B0604020202020204" pitchFamily="34" charset="0"/>
                <a:cs typeface="Arial" panose="020B0604020202020204" pitchFamily="34" charset="0"/>
              </a:rPr>
              <a:t>ο    συγγραφέας </a:t>
            </a:r>
            <a:r>
              <a:rPr lang="el-GR" sz="2400" dirty="0">
                <a:latin typeface="Arial" panose="020B0604020202020204" pitchFamily="34" charset="0"/>
                <a:cs typeface="Arial" panose="020B0604020202020204" pitchFamily="34" charset="0"/>
              </a:rPr>
              <a:t>είναι κομμουνιστής»). </a:t>
            </a: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Δημήτρη </a:t>
            </a:r>
            <a:r>
              <a:rPr lang="el-GR" sz="2400" dirty="0">
                <a:latin typeface="Arial" panose="020B0604020202020204" pitchFamily="34" charset="0"/>
                <a:cs typeface="Arial" panose="020B0604020202020204" pitchFamily="34" charset="0"/>
              </a:rPr>
              <a:t>Μαρωνίτη «Ο φόβος της ελευθερίας</a:t>
            </a:r>
            <a:r>
              <a:rPr lang="el-GR" sz="2400" dirty="0" smtClean="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λόγω του αντικυβερνητικού του περιεχομένου»). </a:t>
            </a:r>
            <a:r>
              <a:rPr lang="el-GR" sz="2400" dirty="0" smtClean="0">
                <a:latin typeface="Arial" panose="020B0604020202020204" pitchFamily="34" charset="0"/>
                <a:cs typeface="Arial" panose="020B0604020202020204" pitchFamily="34" charset="0"/>
              </a:rPr>
              <a:t>  </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Αλέξανδρου Δελμούζου «</a:t>
            </a:r>
            <a:r>
              <a:rPr lang="el-GR" sz="2400" dirty="0">
                <a:latin typeface="Arial" panose="020B0604020202020204" pitchFamily="34" charset="0"/>
                <a:cs typeface="Arial" panose="020B0604020202020204" pitchFamily="34" charset="0"/>
              </a:rPr>
              <a:t>Δημοτικισμός και Παιδεία» («μπορεί να γίνει αντικείμενο εκμετάλλευσης στα </a:t>
            </a:r>
            <a:r>
              <a:rPr lang="el-GR" sz="2400" dirty="0" smtClean="0">
                <a:latin typeface="Arial" panose="020B0604020202020204" pitchFamily="34" charset="0"/>
                <a:cs typeface="Arial" panose="020B0604020202020204" pitchFamily="34" charset="0"/>
              </a:rPr>
              <a:t>χέρια της </a:t>
            </a:r>
            <a:r>
              <a:rPr lang="el-GR" sz="2400" dirty="0">
                <a:latin typeface="Arial" panose="020B0604020202020204" pitchFamily="34" charset="0"/>
                <a:cs typeface="Arial" panose="020B0604020202020204" pitchFamily="34" charset="0"/>
              </a:rPr>
              <a:t>κρυπτοκομμουνιστικής Ελληνοευρωπαϊκής Κίνησης Νέων»). </a:t>
            </a:r>
            <a:r>
              <a:rPr lang="el-GR" sz="2400" dirty="0" smtClean="0">
                <a:latin typeface="Arial" panose="020B0604020202020204" pitchFamily="34" charset="0"/>
                <a:cs typeface="Arial" panose="020B0604020202020204" pitchFamily="34" charset="0"/>
              </a:rPr>
              <a:t> </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Γεωργίου Ράλλη «</a:t>
            </a:r>
            <a:r>
              <a:rPr lang="el-GR" sz="2400" dirty="0">
                <a:latin typeface="Arial" panose="020B0604020202020204" pitchFamily="34" charset="0"/>
                <a:cs typeface="Arial" panose="020B0604020202020204" pitchFamily="34" charset="0"/>
              </a:rPr>
              <a:t>Η αλήθεια για τους Ελληνες πολιτικούς» («δεξιός πολιτικός, αλλά </a:t>
            </a:r>
            <a:r>
              <a:rPr lang="el-GR" sz="2400" dirty="0" smtClean="0">
                <a:latin typeface="Arial" panose="020B0604020202020204" pitchFamily="34" charset="0"/>
                <a:cs typeface="Arial" panose="020B0604020202020204" pitchFamily="34" charset="0"/>
              </a:rPr>
              <a:t>αντικυβερνητικό περιεχόμενο</a:t>
            </a:r>
            <a:r>
              <a:rPr lang="el-GR"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 ΛΟΓΟΤΕΧΝΙΑ</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Ξένων συγγραφέων</a:t>
            </a:r>
            <a:r>
              <a:rPr lang="el-GR" sz="2400" dirty="0" smtClean="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 </a:t>
            </a:r>
            <a:r>
              <a:rPr lang="el-GR" sz="2400" dirty="0">
                <a:latin typeface="Arial" panose="020B0604020202020204" pitchFamily="34" charset="0"/>
                <a:cs typeface="Arial" panose="020B0604020202020204" pitchFamily="34" charset="0"/>
              </a:rPr>
              <a:t>Χέρμπερτ Μαρκούζε «Ερως και πολιτισμός» («ο συγγραφέας </a:t>
            </a:r>
            <a:r>
              <a:rPr lang="el-GR" sz="2400" dirty="0" smtClean="0">
                <a:latin typeface="Arial" panose="020B0604020202020204" pitchFamily="34" charset="0"/>
                <a:cs typeface="Arial" panose="020B0604020202020204" pitchFamily="34" charset="0"/>
              </a:rPr>
              <a:t>ανήκει </a:t>
            </a:r>
            <a:endParaRPr lang="el-GR" sz="2400" dirty="0">
              <a:latin typeface="Arial" panose="020B0604020202020204" pitchFamily="34" charset="0"/>
              <a:cs typeface="Arial" panose="020B0604020202020204" pitchFamily="34" charset="0"/>
            </a:endParaRPr>
          </a:p>
          <a:p>
            <a:pPr marL="0" indent="0" algn="just" fontAlgn="auto">
              <a:spcAft>
                <a:spcPts val="0"/>
              </a:spcAft>
              <a:buFont typeface="Arial" panose="020B0604020202020204" pitchFamily="34" charset="0"/>
              <a:buNone/>
              <a:defRPr/>
            </a:pPr>
            <a:r>
              <a:rPr lang="el-GR" sz="2400" dirty="0" smtClean="0">
                <a:latin typeface="Arial" panose="020B0604020202020204" pitchFamily="34" charset="0"/>
                <a:cs typeface="Arial" panose="020B0604020202020204" pitchFamily="34" charset="0"/>
              </a:rPr>
              <a:t>    στη </a:t>
            </a:r>
            <a:r>
              <a:rPr lang="el-GR" sz="2400" dirty="0">
                <a:latin typeface="Arial" panose="020B0604020202020204" pitchFamily="34" charset="0"/>
                <a:cs typeface="Arial" panose="020B0604020202020204" pitchFamily="34" charset="0"/>
              </a:rPr>
              <a:t>νέα Αριστερά»). </a:t>
            </a: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Μπέρτολτ </a:t>
            </a:r>
            <a:r>
              <a:rPr lang="el-GR" sz="2400" dirty="0">
                <a:latin typeface="Arial" panose="020B0604020202020204" pitchFamily="34" charset="0"/>
                <a:cs typeface="Arial" panose="020B0604020202020204" pitchFamily="34" charset="0"/>
              </a:rPr>
              <a:t>Μπρεχτ «Η ζωή του Γαλιλαίου» και «Τρόμος και </a:t>
            </a:r>
            <a:r>
              <a:rPr lang="el-GR" sz="2400" dirty="0" smtClean="0">
                <a:latin typeface="Arial" panose="020B0604020202020204" pitchFamily="34" charset="0"/>
                <a:cs typeface="Arial" panose="020B0604020202020204" pitchFamily="34" charset="0"/>
              </a:rPr>
              <a:t>αθλιότητα του </a:t>
            </a:r>
            <a:r>
              <a:rPr lang="el-GR" sz="2400" dirty="0">
                <a:latin typeface="Arial" panose="020B0604020202020204" pitchFamily="34" charset="0"/>
                <a:cs typeface="Arial" panose="020B0604020202020204" pitchFamily="34" charset="0"/>
              </a:rPr>
              <a:t>Τρίτου Ράιχ» («κομμουνιστής»). </a:t>
            </a: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Αντον </a:t>
            </a:r>
            <a:r>
              <a:rPr lang="el-GR" sz="2400" dirty="0">
                <a:latin typeface="Arial" panose="020B0604020202020204" pitchFamily="34" charset="0"/>
                <a:cs typeface="Arial" panose="020B0604020202020204" pitchFamily="34" charset="0"/>
              </a:rPr>
              <a:t>Τσέχοφ «Η κυρία με το σκυλάκι και </a:t>
            </a:r>
            <a:r>
              <a:rPr lang="el-GR" sz="2400" dirty="0" smtClean="0">
                <a:latin typeface="Arial" panose="020B0604020202020204" pitchFamily="34" charset="0"/>
                <a:cs typeface="Arial" panose="020B0604020202020204" pitchFamily="34" charset="0"/>
              </a:rPr>
              <a:t>άλλα διηγήματα</a:t>
            </a:r>
            <a:r>
              <a:rPr lang="el-GR" sz="2400" dirty="0">
                <a:latin typeface="Arial" panose="020B0604020202020204" pitchFamily="34" charset="0"/>
                <a:cs typeface="Arial" panose="020B0604020202020204" pitchFamily="34" charset="0"/>
              </a:rPr>
              <a:t>» («σκόπιμη προβολή της ρωσικής λογοτεχνίας»). </a:t>
            </a:r>
            <a:endParaRPr lang="el-GR" sz="2400" dirty="0" smtClean="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smtClean="0">
                <a:latin typeface="Arial" panose="020B0604020202020204" pitchFamily="34" charset="0"/>
                <a:cs typeface="Arial" panose="020B0604020202020204" pitchFamily="34" charset="0"/>
              </a:rPr>
              <a:t>Την </a:t>
            </a:r>
            <a:r>
              <a:rPr lang="el-GR" sz="2400" dirty="0">
                <a:latin typeface="Arial" panose="020B0604020202020204" pitchFamily="34" charset="0"/>
                <a:cs typeface="Arial" panose="020B0604020202020204" pitchFamily="34" charset="0"/>
              </a:rPr>
              <a:t>ίδια αυτονόητη για </a:t>
            </a:r>
            <a:r>
              <a:rPr lang="el-GR" sz="2400" dirty="0" smtClean="0">
                <a:latin typeface="Arial" panose="020B0604020202020204" pitchFamily="34" charset="0"/>
                <a:cs typeface="Arial" panose="020B0604020202020204" pitchFamily="34" charset="0"/>
              </a:rPr>
              <a:t>τη λογική </a:t>
            </a:r>
            <a:r>
              <a:rPr lang="el-GR" sz="2400" dirty="0">
                <a:latin typeface="Arial" panose="020B0604020202020204" pitchFamily="34" charset="0"/>
                <a:cs typeface="Arial" panose="020B0604020202020204" pitchFamily="34" charset="0"/>
              </a:rPr>
              <a:t>των δικτατόρων αντιμετώπιση είχαν ο Λέον Τρότσκι, ο Λουίς Αραγκόν, ο </a:t>
            </a:r>
            <a:r>
              <a:rPr lang="el-GR" sz="2400" dirty="0" smtClean="0">
                <a:latin typeface="Arial" panose="020B0604020202020204" pitchFamily="34" charset="0"/>
                <a:cs typeface="Arial" panose="020B0604020202020204" pitchFamily="34" charset="0"/>
              </a:rPr>
              <a:t>Γκέοργκ Λούκατς</a:t>
            </a:r>
            <a:r>
              <a:rPr lang="el-GR" sz="2400" dirty="0">
                <a:latin typeface="Arial" panose="020B0604020202020204" pitchFamily="34" charset="0"/>
                <a:cs typeface="Arial" panose="020B0604020202020204" pitchFamily="34" charset="0"/>
              </a:rPr>
              <a:t>, ο Ζαν-Πολ Σαρτρ.</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 ΛΟΓΟΤΕΧΝΙΑ</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Φυσικα, δεν αρκουσε να απαγορευσουν τη κυκλοφορια των βιβλιων, επρεπε και </a:t>
            </a:r>
            <a:r>
              <a:rPr lang="el-GR" sz="2400" dirty="0" smtClean="0">
                <a:latin typeface="Arial" panose="020B0604020202020204" pitchFamily="34" charset="0"/>
                <a:cs typeface="Arial" panose="020B0604020202020204" pitchFamily="34" charset="0"/>
              </a:rPr>
              <a:t>να ξεφορτωθουν </a:t>
            </a:r>
            <a:r>
              <a:rPr lang="el-GR" sz="2400" dirty="0">
                <a:latin typeface="Arial" panose="020B0604020202020204" pitchFamily="34" charset="0"/>
                <a:cs typeface="Arial" panose="020B0604020202020204" pitchFamily="34" charset="0"/>
              </a:rPr>
              <a:t>αυτα που ηδη υπηρχαν. Καθολου σπανιο το φαινομενο στρατιωτικοι </a:t>
            </a:r>
            <a:r>
              <a:rPr lang="el-GR" sz="2400" dirty="0" smtClean="0">
                <a:latin typeface="Arial" panose="020B0604020202020204" pitchFamily="34" charset="0"/>
                <a:cs typeface="Arial" panose="020B0604020202020204" pitchFamily="34" charset="0"/>
              </a:rPr>
              <a:t>να μπουκαρουν </a:t>
            </a:r>
            <a:r>
              <a:rPr lang="el-GR" sz="2400" dirty="0">
                <a:latin typeface="Arial" panose="020B0604020202020204" pitchFamily="34" charset="0"/>
                <a:cs typeface="Arial" panose="020B0604020202020204" pitchFamily="34" charset="0"/>
              </a:rPr>
              <a:t>σε βιβλιοπωλεια, αποθηκες αλλα και σπιτια και να κατασχουν βιβλια “με </a:t>
            </a:r>
            <a:r>
              <a:rPr lang="el-GR" sz="2400" dirty="0" smtClean="0">
                <a:latin typeface="Arial" panose="020B0604020202020204" pitchFamily="34" charset="0"/>
                <a:cs typeface="Arial" panose="020B0604020202020204" pitchFamily="34" charset="0"/>
              </a:rPr>
              <a:t>το κιλο</a:t>
            </a:r>
            <a:r>
              <a:rPr lang="el-GR" sz="2400" dirty="0">
                <a:latin typeface="Arial" panose="020B0604020202020204" pitchFamily="34" charset="0"/>
                <a:cs typeface="Arial" panose="020B0604020202020204" pitchFamily="34" charset="0"/>
              </a:rPr>
              <a:t>”.</a:t>
            </a:r>
          </a:p>
          <a:p>
            <a:pPr algn="just" fontAlgn="auto">
              <a:spcAft>
                <a:spcPts val="0"/>
              </a:spcAft>
              <a:buFont typeface="Arial" panose="020B0604020202020204" pitchFamily="34" charset="0"/>
              <a:buChar char="•"/>
              <a:defRPr/>
            </a:pPr>
            <a:endParaRPr lang="el-GR" sz="2400" dirty="0">
              <a:latin typeface="Arial" panose="020B0604020202020204" pitchFamily="34" charset="0"/>
              <a:cs typeface="Arial" panose="020B0604020202020204" pitchFamily="34" charset="0"/>
            </a:endParaRPr>
          </a:p>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Στις 18 Απριλίου του 1968 μία φωτογραφία δημοσιεύθηκε με τον </a:t>
            </a:r>
            <a:r>
              <a:rPr lang="el-GR" sz="2400" dirty="0" smtClean="0">
                <a:latin typeface="Arial" panose="020B0604020202020204" pitchFamily="34" charset="0"/>
                <a:cs typeface="Arial" panose="020B0604020202020204" pitchFamily="34" charset="0"/>
              </a:rPr>
              <a:t>τίτλο «</a:t>
            </a:r>
            <a:r>
              <a:rPr lang="el-GR" sz="2400" dirty="0">
                <a:latin typeface="Arial" panose="020B0604020202020204" pitchFamily="34" charset="0"/>
                <a:cs typeface="Arial" panose="020B0604020202020204" pitchFamily="34" charset="0"/>
              </a:rPr>
              <a:t>Ο φακός στον τόπο του εγκλήματος» Ενα τζιπ επί του οδοστρώματος</a:t>
            </a:r>
            <a:r>
              <a:rPr lang="el-GR" sz="2400" dirty="0" smtClean="0">
                <a:latin typeface="Arial" panose="020B0604020202020204" pitchFamily="34" charset="0"/>
                <a:cs typeface="Arial" panose="020B0604020202020204" pitchFamily="34" charset="0"/>
              </a:rPr>
              <a:t>. Αντρες </a:t>
            </a:r>
            <a:r>
              <a:rPr lang="el-GR" sz="2400" dirty="0">
                <a:latin typeface="Arial" panose="020B0604020202020204" pitchFamily="34" charset="0"/>
                <a:cs typeface="Arial" panose="020B0604020202020204" pitchFamily="34" charset="0"/>
              </a:rPr>
              <a:t>με στρατιωτικές στολές επιδίδονται εις το... χουντικόν έργον</a:t>
            </a:r>
            <a:r>
              <a:rPr lang="el-GR" sz="2400" dirty="0" smtClean="0">
                <a:latin typeface="Arial" panose="020B0604020202020204" pitchFamily="34" charset="0"/>
                <a:cs typeface="Arial" panose="020B0604020202020204" pitchFamily="34" charset="0"/>
              </a:rPr>
              <a:t>. Η </a:t>
            </a:r>
            <a:r>
              <a:rPr lang="el-GR" sz="2400" dirty="0">
                <a:latin typeface="Arial" panose="020B0604020202020204" pitchFamily="34" charset="0"/>
                <a:cs typeface="Arial" panose="020B0604020202020204" pitchFamily="34" charset="0"/>
              </a:rPr>
              <a:t>λεζάντα: «Μια καταπληκτική φωτογραφία, που συνέλαβε τη </a:t>
            </a:r>
            <a:r>
              <a:rPr lang="el-GR" sz="2400" dirty="0" smtClean="0">
                <a:latin typeface="Arial" panose="020B0604020202020204" pitchFamily="34" charset="0"/>
                <a:cs typeface="Arial" panose="020B0604020202020204" pitchFamily="34" charset="0"/>
              </a:rPr>
              <a:t>χούντα στον </a:t>
            </a:r>
            <a:r>
              <a:rPr lang="el-GR" sz="2400" dirty="0">
                <a:latin typeface="Arial" panose="020B0604020202020204" pitchFamily="34" charset="0"/>
                <a:cs typeface="Arial" panose="020B0604020202020204" pitchFamily="34" charset="0"/>
              </a:rPr>
              <a:t>τόπο του εγκλήματος κι ενώ όργανά της ξεγυμνώνουν </a:t>
            </a:r>
            <a:r>
              <a:rPr lang="el-GR" sz="2400" dirty="0" smtClean="0">
                <a:latin typeface="Arial" panose="020B0604020202020204" pitchFamily="34" charset="0"/>
                <a:cs typeface="Arial" panose="020B0604020202020204" pitchFamily="34" charset="0"/>
              </a:rPr>
              <a:t>τα βιβλιοπωλεία </a:t>
            </a:r>
            <a:r>
              <a:rPr lang="el-GR" sz="2400" dirty="0">
                <a:latin typeface="Arial" panose="020B0604020202020204" pitchFamily="34" charset="0"/>
                <a:cs typeface="Arial" panose="020B0604020202020204" pitchFamily="34" charset="0"/>
              </a:rPr>
              <a:t>και τις λέσχες από τα προοδευτικά βιβλία».</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fontAlgn="auto">
              <a:spcAft>
                <a:spcPts val="0"/>
              </a:spcAft>
              <a:defRPr/>
            </a:pPr>
            <a:r>
              <a:rPr lang="el-GR" sz="3200" dirty="0">
                <a:solidFill>
                  <a:schemeClr val="accent2">
                    <a:lumMod val="75000"/>
                  </a:schemeClr>
                </a:solidFill>
                <a:latin typeface="Arial" panose="020B0604020202020204" pitchFamily="34" charset="0"/>
                <a:cs typeface="Arial" panose="020B0604020202020204" pitchFamily="34" charset="0"/>
              </a:rPr>
              <a:t>Η ΛΟΓΟΚΡΙΣΙΑ ΣΤΗ ΛΟΓΟΤΕΧΝΙΑ</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120000" y="1825625"/>
            <a:ext cx="10233800" cy="4351338"/>
          </a:xfrm>
        </p:spPr>
        <p:txBody>
          <a:bodyPr/>
          <a:lstStyle/>
          <a:p>
            <a:pPr algn="just" fontAlgn="auto">
              <a:spcAft>
                <a:spcPts val="0"/>
              </a:spcAft>
              <a:buFont typeface="Arial" panose="020B0604020202020204" pitchFamily="34" charset="0"/>
              <a:buChar char="•"/>
              <a:defRPr/>
            </a:pPr>
            <a:r>
              <a:rPr lang="el-GR" sz="2400" dirty="0">
                <a:latin typeface="Arial" panose="020B0604020202020204" pitchFamily="34" charset="0"/>
                <a:cs typeface="Arial" panose="020B0604020202020204" pitchFamily="34" charset="0"/>
              </a:rPr>
              <a:t>Ενα καλό παράδειγμα εκδοτικού οίκου, που τα βιβλία του πέρασαν </a:t>
            </a:r>
            <a:r>
              <a:rPr lang="el-GR" sz="2400" dirty="0" smtClean="0">
                <a:latin typeface="Arial" panose="020B0604020202020204" pitchFamily="34" charset="0"/>
                <a:cs typeface="Arial" panose="020B0604020202020204" pitchFamily="34" charset="0"/>
              </a:rPr>
              <a:t>από τη </a:t>
            </a:r>
            <a:r>
              <a:rPr lang="el-GR" sz="2400" dirty="0">
                <a:latin typeface="Arial" panose="020B0604020202020204" pitchFamily="34" charset="0"/>
                <a:cs typeface="Arial" panose="020B0604020202020204" pitchFamily="34" charset="0"/>
              </a:rPr>
              <a:t>λογοκριτική κρηση, είναι οι εκδόσεις «Κείμενα» του </a:t>
            </a:r>
            <a:r>
              <a:rPr lang="el-GR" sz="2400" dirty="0" smtClean="0">
                <a:latin typeface="Arial" panose="020B0604020202020204" pitchFamily="34" charset="0"/>
                <a:cs typeface="Arial" panose="020B0604020202020204" pitchFamily="34" charset="0"/>
              </a:rPr>
              <a:t>εκλιπόντος Φίλιππου </a:t>
            </a:r>
            <a:r>
              <a:rPr lang="el-GR" sz="2400" dirty="0">
                <a:latin typeface="Arial" panose="020B0604020202020204" pitchFamily="34" charset="0"/>
                <a:cs typeface="Arial" panose="020B0604020202020204" pitchFamily="34" charset="0"/>
              </a:rPr>
              <a:t>Βλάχου.</a:t>
            </a:r>
            <a:endParaRPr lang="en-US" sz="2400" dirty="0">
              <a:latin typeface="Arial" panose="020B0604020202020204" pitchFamily="34" charset="0"/>
              <a:cs typeface="Arial" panose="020B0604020202020204" pitchFamily="34" charset="0"/>
            </a:endParaRPr>
          </a:p>
        </p:txBody>
      </p:sp>
    </p:spTree>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TM04033921[[fn=Damask]]</Template>
  <TotalTime>257</TotalTime>
  <Words>83</Words>
  <Application>Microsoft Office PowerPoint</Application>
  <PresentationFormat>Προσαρμογή</PresentationFormat>
  <Paragraphs>19</Paragraphs>
  <Slides>100</Slides>
  <Notes>0</Notes>
  <HiddenSlides>0</HiddenSlides>
  <MMClips>1</MMClips>
  <ScaleCrop>false</ScaleCrop>
  <HeadingPairs>
    <vt:vector size="6" baseType="variant">
      <vt:variant>
        <vt:lpstr>Γραμματοσειρές που χρησιμοποιούνται</vt:lpstr>
      </vt:variant>
      <vt:variant>
        <vt:i4>3</vt:i4>
      </vt:variant>
      <vt:variant>
        <vt:lpstr>Πρότυπο σχεδίασης</vt:lpstr>
      </vt:variant>
      <vt:variant>
        <vt:i4>2</vt:i4>
      </vt:variant>
      <vt:variant>
        <vt:lpstr>Τίτλοι διαφανειών</vt:lpstr>
      </vt:variant>
      <vt:variant>
        <vt:i4>100</vt:i4>
      </vt:variant>
    </vt:vector>
  </HeadingPairs>
  <TitlesOfParts>
    <vt:vector size="105" baseType="lpstr">
      <vt:lpstr>Corbel</vt:lpstr>
      <vt:lpstr>Arial</vt:lpstr>
      <vt:lpstr>Calibri</vt:lpstr>
      <vt:lpstr>Depth</vt:lpstr>
      <vt:lpstr>Depth</vt:lpstr>
      <vt:lpstr>ΣΚΟΤΕΙΝΗ ΕΠΤΑΕΤΙΑ</vt:lpstr>
      <vt:lpstr>ΣΚΟΤΕΙΝΗ ΕΠΤΑΕΤΙΑ</vt:lpstr>
      <vt:lpstr>ΧΡΟΝΙΚΟ ΤΗΣ ΕΠΤΑΕΤΙΑΣ</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&lt;&lt;ΓΙΑΤΙ Ο ΠΑΠΑΔΟΠΟΥΛΟΣ ΕΡΙΞΕ ΤΗΝ ΚΥΒΕΡΝΗΣΗ;&gt;&gt;</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Αποχώρηση της Ελλάδας από το Συμβούλιο της Ευρώπης </vt:lpstr>
      <vt:lpstr>Αποχώρηση της Ελλάδας από το Συμβούλιο της Ευρώπης</vt:lpstr>
      <vt:lpstr>ΤΡΟΠΟΙ ΔΡΑΣΗΣ-ΑΝΤΙΔΡΑΣΗΣ ΕΝΤΟΣ ΚΑΙ ΕΚΤΟΣ ΕΛΛΑΔΟΣ</vt:lpstr>
      <vt:lpstr>Διαφάνεια 48</vt:lpstr>
      <vt:lpstr>Διαφάνεια 49</vt:lpstr>
      <vt:lpstr>Διαφάνεια 50</vt:lpstr>
      <vt:lpstr>Διαφάνεια 51</vt:lpstr>
      <vt:lpstr>Διαφάνεια 52</vt:lpstr>
      <vt:lpstr>Διαφάνεια 53</vt:lpstr>
      <vt:lpstr>Διαφάνεια 54</vt:lpstr>
      <vt:lpstr>Διαφάνεια 55</vt:lpstr>
      <vt:lpstr>Διαφάνεια 56</vt:lpstr>
      <vt:lpstr>ΠΡΟΣΠΑΘΕΙΑ ΓΙΑ ΚΟΙΝΗ ΔΡΑΣΗ</vt:lpstr>
      <vt:lpstr>Διαφάνεια 58</vt:lpstr>
      <vt:lpstr>ΔΡΑΣΗ ΣΤΟ ΕΞΩΤΕΡΙΚΟ</vt:lpstr>
      <vt:lpstr>Διαφάνεια 60</vt:lpstr>
      <vt:lpstr>Διαφάνεια 61</vt:lpstr>
      <vt:lpstr>Διαφάνεια 62</vt:lpstr>
      <vt:lpstr>Διαφάνεια 63</vt:lpstr>
      <vt:lpstr>Καταπάτηση βασικών ανθρώπινων δικαιωμάτων</vt:lpstr>
      <vt:lpstr>Καταπάτηση βασικών ανθρώπινων δικαιωμάτων</vt:lpstr>
      <vt:lpstr>Καταπάτηση βασικών ανθρώπινων δικαιωμάτων</vt:lpstr>
      <vt:lpstr>Διαφάνεια 67</vt:lpstr>
      <vt:lpstr>Καταπάτηση βασικών ανθρώπινων δικαιωμάτων</vt:lpstr>
      <vt:lpstr>Διαφάνεια 69</vt:lpstr>
      <vt:lpstr>Διαφάνεια 70</vt:lpstr>
      <vt:lpstr>Διαφάνεια 71</vt:lpstr>
      <vt:lpstr>Καταπάτηση βασικών ανθρώπινων δικαιωμάτων</vt:lpstr>
      <vt:lpstr>Διαφάνεια 73</vt:lpstr>
      <vt:lpstr>Διαφάνεια 74</vt:lpstr>
      <vt:lpstr>ΛΟΓΟΚΡΙΣΙΑ ΣΤΗ ΔΙΑΡΚΕΙΑ ΤΗΣ ΧΟΥΝΤΑΣ</vt:lpstr>
      <vt:lpstr>ΛΟΓΟΚΡΙΣΙΑ ΣΤΗ ΔΙΑΡΚΕΙΑ ΤΗΣ ΧΟΥΝΤΑΣ</vt:lpstr>
      <vt:lpstr>Διαφάνεια 77</vt:lpstr>
      <vt:lpstr>Διαφάνεια 78</vt:lpstr>
      <vt:lpstr>Διαφάνεια 79</vt:lpstr>
      <vt:lpstr>Διαφάνεια 80</vt:lpstr>
      <vt:lpstr>Διαφάνεια 81</vt:lpstr>
      <vt:lpstr>Διαφάνεια 82</vt:lpstr>
      <vt:lpstr>Διαφάνεια 83</vt:lpstr>
      <vt:lpstr>Διαφάνεια 84</vt:lpstr>
      <vt:lpstr>ΛΟΓΟΚΡΙΣΙΑ ΣΤΑ ΜΜΕ</vt:lpstr>
      <vt:lpstr>Διαφάνεια 86</vt:lpstr>
      <vt:lpstr>Διαφάνεια 87</vt:lpstr>
      <vt:lpstr>Διαφάνεια 88</vt:lpstr>
      <vt:lpstr>Διαφάνεια 89</vt:lpstr>
      <vt:lpstr>Η ΛΟΓΟΚΡΙΣΙΑ ΣΤΗΝ ΕΚΠΑΙΔΕΥΣΗ</vt:lpstr>
      <vt:lpstr>Διαφάνεια 91</vt:lpstr>
      <vt:lpstr>Διαφάνεια 92</vt:lpstr>
      <vt:lpstr>Διαφάνεια 93</vt:lpstr>
      <vt:lpstr>Διαφάνεια 94</vt:lpstr>
      <vt:lpstr>Η ΛΟΓΟΚΡΙΣΙΑ ΣΤΗ ΛΟΓΟΤΕΧΝΙΑ</vt:lpstr>
      <vt:lpstr>Διαφάνεια 96</vt:lpstr>
      <vt:lpstr>Διαφάνεια 97</vt:lpstr>
      <vt:lpstr>Διαφάνεια 98</vt:lpstr>
      <vt:lpstr>Διαφάνεια 99</vt:lpstr>
      <vt:lpstr>Διαφάνεια 100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ΣΚΟΤΕΙΝΗ ΕΠΤΑΕΤΙΑ</dc:title>
  <dc:creator>User</dc:creator>
  <cp:lastModifiedBy>terzakisg</cp:lastModifiedBy>
  <cp:revision>34</cp:revision>
  <dcterms:created xsi:type="dcterms:W3CDTF">2016-05-08T18:16:21Z</dcterms:created>
  <dcterms:modified xsi:type="dcterms:W3CDTF">2016-05-09T08:57:39Z</dcterms:modified>
</cp:coreProperties>
</file>